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ink/ink1.xml" ContentType="application/inkml+xml"/>
  <Override PartName="/ppt/ink/ink2.xml" ContentType="application/inkml+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58" r:id="rId5"/>
    <p:sldId id="260" r:id="rId6"/>
    <p:sldId id="259" r:id="rId7"/>
    <p:sldId id="261" r:id="rId8"/>
    <p:sldId id="263" r:id="rId9"/>
    <p:sldId id="262"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708" y="-102"/>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width" value="0.05292" units="cm"/>
      <inkml:brushProperty name="height" value="0.05292" units="cm"/>
      <inkml:brushProperty name="color" value="#FF0000"/>
    </inkml:brush>
  </inkml:definitions>
  <inkml:trace contextRef="#ctx0" brushRef="#br0">55869 2279 24575,'0'0'0</inkml:trace>
  <inkml:trace contextRef="#ctx0" brushRef="#br0">29476 10263 24575,'0'0'0</inkml:trace>
  <inkml:trace contextRef="#ctx0" brushRef="#br0">26401 9036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width" value="0.05292" units="cm"/>
      <inkml:brushProperty name="height" value="0.05292" units="cm"/>
      <inkml:brushProperty name="color" value="#FF0000"/>
    </inkml:brush>
  </inkml:definitions>
  <inkml:trace contextRef="#ctx0" brushRef="#br0">13791 5569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GB"/>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pPr/>
              <a:t>10/25/2022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pPr/>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pPr/>
              <a:t>10/25/2022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pPr/>
              <a:t>10/25/2022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pPr/>
              <a:t>10/25/2022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GB"/>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pPr/>
              <a:t>10/25/2022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pPr/>
              <a:t>10/25/2022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pPr/>
              <a:t>10/25/2022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pPr/>
              <a:t>10/25/2022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pPr/>
              <a:t>10/25/2022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pPr/>
              <a:t>10/25/2022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pPr/>
              <a:t>10/25/2022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xmlns=""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xmlns=""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pPr/>
              <a:t>10/25/2022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C1939-7AC4-78B0-BF48-C38725335A26}"/>
              </a:ext>
            </a:extLst>
          </p:cNvPr>
          <p:cNvSpPr>
            <a:spLocks noGrp="1"/>
          </p:cNvSpPr>
          <p:nvPr>
            <p:ph type="ctrTitle"/>
          </p:nvPr>
        </p:nvSpPr>
        <p:spPr>
          <a:xfrm>
            <a:off x="2514600" y="3276600"/>
            <a:ext cx="6400800" cy="2829143"/>
          </a:xfrm>
        </p:spPr>
        <p:txBody>
          <a:bodyPr>
            <a:noAutofit/>
          </a:bodyPr>
          <a:lstStyle/>
          <a:p>
            <a:pPr marL="857250" indent="-857250" algn="l"/>
            <a:r>
              <a:rPr lang="de-DE" sz="4000" b="1" i="1" dirty="0" smtClean="0"/>
              <a:t>Submitted by </a:t>
            </a:r>
            <a:br>
              <a:rPr lang="de-DE" sz="4000" b="1" i="1" dirty="0" smtClean="0"/>
            </a:br>
            <a:r>
              <a:rPr lang="de-DE" sz="4000" b="1" i="1" dirty="0" smtClean="0"/>
              <a:t>Nabajyoti Nath</a:t>
            </a:r>
            <a:br>
              <a:rPr lang="de-DE" sz="4000" b="1" i="1" dirty="0" smtClean="0"/>
            </a:br>
            <a:r>
              <a:rPr lang="de-DE" sz="4000" b="1" i="1" dirty="0" smtClean="0"/>
              <a:t>Anubhav Khanikar</a:t>
            </a:r>
            <a:br>
              <a:rPr lang="de-DE" sz="4000" b="1" i="1" dirty="0" smtClean="0"/>
            </a:br>
            <a:r>
              <a:rPr lang="de-DE" sz="4000" b="1" i="1" dirty="0" smtClean="0"/>
              <a:t>Sukanya Priya Devi</a:t>
            </a:r>
            <a:br>
              <a:rPr lang="de-DE" sz="4000" b="1" i="1" dirty="0" smtClean="0"/>
            </a:br>
            <a:r>
              <a:rPr lang="de-DE" sz="4000" b="1" i="1" dirty="0" smtClean="0"/>
              <a:t>Evarani Payeng</a:t>
            </a:r>
            <a:endParaRPr lang="x-none" sz="4000" b="1" i="1" dirty="0"/>
          </a:p>
        </p:txBody>
      </p:sp>
      <p:sp>
        <p:nvSpPr>
          <p:cNvPr id="3" name="Subtitle 2">
            <a:extLst>
              <a:ext uri="{FF2B5EF4-FFF2-40B4-BE49-F238E27FC236}">
                <a16:creationId xmlns:a16="http://schemas.microsoft.com/office/drawing/2014/main" xmlns="" id="{06CCC418-09C3-857C-8589-DC1C631DC162}"/>
              </a:ext>
            </a:extLst>
          </p:cNvPr>
          <p:cNvSpPr>
            <a:spLocks noGrp="1"/>
          </p:cNvSpPr>
          <p:nvPr>
            <p:ph type="subTitle" idx="1"/>
          </p:nvPr>
        </p:nvSpPr>
        <p:spPr>
          <a:xfrm>
            <a:off x="1676400" y="228600"/>
            <a:ext cx="7162800" cy="2209800"/>
          </a:xfrm>
        </p:spPr>
        <p:txBody>
          <a:bodyPr>
            <a:noAutofit/>
          </a:bodyPr>
          <a:lstStyle/>
          <a:p>
            <a:pPr algn="ctr"/>
            <a:r>
              <a:rPr lang="de-DE" sz="2000" dirty="0"/>
              <a:t>Lakhimpur </a:t>
            </a:r>
            <a:r>
              <a:rPr lang="de-DE" sz="2000" dirty="0" smtClean="0"/>
              <a:t>Telahi</a:t>
            </a:r>
            <a:r>
              <a:rPr lang="de-DE" sz="2000" dirty="0"/>
              <a:t> </a:t>
            </a:r>
            <a:r>
              <a:rPr lang="de-DE" sz="2000" dirty="0" smtClean="0"/>
              <a:t>Kamalabaria </a:t>
            </a:r>
            <a:r>
              <a:rPr lang="de-DE" sz="2000" dirty="0"/>
              <a:t>College</a:t>
            </a:r>
          </a:p>
          <a:p>
            <a:pPr algn="ctr"/>
            <a:r>
              <a:rPr lang="de-DE" sz="2000" dirty="0"/>
              <a:t>Department of </a:t>
            </a:r>
            <a:r>
              <a:rPr lang="de-DE" sz="2000" dirty="0">
                <a:latin typeface="Algerian" pitchFamily="82" charset="0"/>
              </a:rPr>
              <a:t>physics</a:t>
            </a:r>
            <a:r>
              <a:rPr lang="de-DE" sz="2000" dirty="0"/>
              <a:t> </a:t>
            </a:r>
          </a:p>
          <a:p>
            <a:pPr algn="ctr"/>
            <a:r>
              <a:rPr lang="de-DE" sz="2000" dirty="0" smtClean="0"/>
              <a:t>Topic– Magnetic properties</a:t>
            </a:r>
            <a:r>
              <a:rPr lang="de-DE" sz="2000" dirty="0"/>
              <a:t> </a:t>
            </a:r>
            <a:r>
              <a:rPr lang="de-DE" sz="2000" dirty="0" smtClean="0"/>
              <a:t>of </a:t>
            </a:r>
            <a:r>
              <a:rPr lang="de-DE" sz="2000" dirty="0"/>
              <a:t>matter </a:t>
            </a:r>
            <a:r>
              <a:rPr lang="de-DE" sz="2000" dirty="0" smtClean="0"/>
              <a:t>Dia,Para </a:t>
            </a:r>
            <a:r>
              <a:rPr lang="de-DE" sz="2000" dirty="0"/>
              <a:t>and </a:t>
            </a:r>
            <a:r>
              <a:rPr lang="de-DE" sz="2000" dirty="0" smtClean="0"/>
              <a:t>ferrimagnetism</a:t>
            </a:r>
            <a:endParaRPr lang="x-none" sz="2000" dirty="0"/>
          </a:p>
        </p:txBody>
      </p:sp>
    </p:spTree>
    <p:extLst>
      <p:ext uri="{BB962C8B-B14F-4D97-AF65-F5344CB8AC3E}">
        <p14:creationId xmlns:p14="http://schemas.microsoft.com/office/powerpoint/2010/main" xmlns="" val="1060082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85D7DE-0374-D4CB-34A8-B4A017F93DDB}"/>
              </a:ext>
            </a:extLst>
          </p:cNvPr>
          <p:cNvSpPr>
            <a:spLocks noGrp="1"/>
          </p:cNvSpPr>
          <p:nvPr>
            <p:ph type="title"/>
          </p:nvPr>
        </p:nvSpPr>
        <p:spPr>
          <a:xfrm>
            <a:off x="2057399" y="808057"/>
            <a:ext cx="5435527" cy="715944"/>
          </a:xfrm>
        </p:spPr>
        <p:txBody>
          <a:bodyPr/>
          <a:lstStyle/>
          <a:p>
            <a:r>
              <a:rPr lang="de-DE" u="sng" dirty="0" smtClean="0">
                <a:solidFill>
                  <a:srgbClr val="0070C0"/>
                </a:solidFill>
              </a:rPr>
              <a:t>Usages </a:t>
            </a:r>
            <a:r>
              <a:rPr lang="de-DE" u="sng" dirty="0">
                <a:solidFill>
                  <a:srgbClr val="0070C0"/>
                </a:solidFill>
              </a:rPr>
              <a:t>of </a:t>
            </a:r>
            <a:r>
              <a:rPr lang="de-DE" u="sng" dirty="0" smtClean="0">
                <a:solidFill>
                  <a:srgbClr val="0070C0"/>
                </a:solidFill>
              </a:rPr>
              <a:t>ferromagnetic </a:t>
            </a:r>
            <a:endParaRPr lang="x-none" u="sng" dirty="0">
              <a:solidFill>
                <a:srgbClr val="0070C0"/>
              </a:solidFill>
            </a:endParaRPr>
          </a:p>
        </p:txBody>
      </p:sp>
      <p:sp>
        <p:nvSpPr>
          <p:cNvPr id="3" name="Content Placeholder 2">
            <a:extLst>
              <a:ext uri="{FF2B5EF4-FFF2-40B4-BE49-F238E27FC236}">
                <a16:creationId xmlns:a16="http://schemas.microsoft.com/office/drawing/2014/main" xmlns="" id="{4A593EE5-D422-0289-8165-82B611ABD204}"/>
              </a:ext>
            </a:extLst>
          </p:cNvPr>
          <p:cNvSpPr>
            <a:spLocks noGrp="1"/>
          </p:cNvSpPr>
          <p:nvPr>
            <p:ph idx="1"/>
          </p:nvPr>
        </p:nvSpPr>
        <p:spPr>
          <a:xfrm>
            <a:off x="1143000" y="1295400"/>
            <a:ext cx="9829800" cy="3810000"/>
          </a:xfrm>
        </p:spPr>
        <p:txBody>
          <a:bodyPr>
            <a:normAutofit/>
          </a:bodyPr>
          <a:lstStyle/>
          <a:p>
            <a:pPr>
              <a:buNone/>
            </a:pPr>
            <a:r>
              <a:rPr lang="en-GB" sz="2400" dirty="0" smtClean="0"/>
              <a:t>		Ferromagnetism </a:t>
            </a:r>
            <a:r>
              <a:rPr lang="en-GB" sz="2400" dirty="0"/>
              <a:t>is very important in industry and modern technology and is the basis for many electrical and electromechanical devices such as electromagnets, electric motors, generators, transformers, and magnetic storage such as tape recorders, and hard disks, and nondestructive testing of ferrous materials.</a:t>
            </a:r>
            <a:endParaRPr lang="x-none" sz="2400" dirty="0"/>
          </a:p>
        </p:txBody>
      </p:sp>
    </p:spTree>
    <p:extLst>
      <p:ext uri="{BB962C8B-B14F-4D97-AF65-F5344CB8AC3E}">
        <p14:creationId xmlns:p14="http://schemas.microsoft.com/office/powerpoint/2010/main" xmlns="" val="1951341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CDA38-4114-651C-6FEF-66015EB424F1}"/>
              </a:ext>
            </a:extLst>
          </p:cNvPr>
          <p:cNvSpPr>
            <a:spLocks noGrp="1"/>
          </p:cNvSpPr>
          <p:nvPr>
            <p:ph type="title"/>
          </p:nvPr>
        </p:nvSpPr>
        <p:spPr>
          <a:xfrm>
            <a:off x="4648200" y="808056"/>
            <a:ext cx="2897826" cy="873835"/>
          </a:xfrm>
        </p:spPr>
        <p:txBody>
          <a:bodyPr/>
          <a:lstStyle/>
          <a:p>
            <a:r>
              <a:rPr lang="de-DE" b="1" i="1" u="sng" dirty="0" smtClean="0">
                <a:solidFill>
                  <a:srgbClr val="0070C0"/>
                </a:solidFill>
              </a:rPr>
              <a:t>Conclusion </a:t>
            </a:r>
            <a:endParaRPr lang="x-none" b="1" i="1" u="sng" dirty="0">
              <a:solidFill>
                <a:srgbClr val="0070C0"/>
              </a:solidFill>
            </a:endParaRPr>
          </a:p>
        </p:txBody>
      </p:sp>
      <p:sp>
        <p:nvSpPr>
          <p:cNvPr id="3" name="Content Placeholder 2">
            <a:extLst>
              <a:ext uri="{FF2B5EF4-FFF2-40B4-BE49-F238E27FC236}">
                <a16:creationId xmlns:a16="http://schemas.microsoft.com/office/drawing/2014/main" xmlns="" id="{E8BCB0DE-A690-CEE7-A578-17E3CE516524}"/>
              </a:ext>
            </a:extLst>
          </p:cNvPr>
          <p:cNvSpPr>
            <a:spLocks noGrp="1"/>
          </p:cNvSpPr>
          <p:nvPr>
            <p:ph idx="1"/>
          </p:nvPr>
        </p:nvSpPr>
        <p:spPr>
          <a:xfrm>
            <a:off x="1219200" y="1600200"/>
            <a:ext cx="9906000" cy="3276600"/>
          </a:xfrm>
        </p:spPr>
        <p:txBody>
          <a:bodyPr>
            <a:normAutofit/>
          </a:bodyPr>
          <a:lstStyle/>
          <a:p>
            <a:r>
              <a:rPr lang="en-GB" sz="2800" dirty="0" err="1" smtClean="0"/>
              <a:t>Dia</a:t>
            </a:r>
            <a:r>
              <a:rPr lang="en-GB" sz="2800" dirty="0" smtClean="0"/>
              <a:t> , </a:t>
            </a:r>
            <a:r>
              <a:rPr lang="en-GB" sz="2800" dirty="0"/>
              <a:t>Para and ferromagnetic materials are very much needed in daily life, using it we can do a lot of things, which are very important for the technology of the country.</a:t>
            </a:r>
            <a:endParaRPr lang="x-none" sz="2800" dirty="0"/>
          </a:p>
        </p:txBody>
      </p:sp>
    </p:spTree>
    <p:extLst>
      <p:ext uri="{BB962C8B-B14F-4D97-AF65-F5344CB8AC3E}">
        <p14:creationId xmlns:p14="http://schemas.microsoft.com/office/powerpoint/2010/main" xmlns="" val="4242294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4370C42-84AD-743E-60E9-3FF9E5BCDE08}"/>
              </a:ext>
            </a:extLst>
          </p:cNvPr>
          <p:cNvSpPr>
            <a:spLocks noGrp="1"/>
          </p:cNvSpPr>
          <p:nvPr>
            <p:ph idx="1"/>
          </p:nvPr>
        </p:nvSpPr>
        <p:spPr>
          <a:xfrm>
            <a:off x="2209800" y="1447800"/>
            <a:ext cx="7796540" cy="3997828"/>
          </a:xfrm>
        </p:spPr>
        <p:txBody>
          <a:bodyPr>
            <a:normAutofit/>
          </a:bodyPr>
          <a:lstStyle/>
          <a:p>
            <a:pPr algn="ctr"/>
            <a:r>
              <a:rPr lang="en-US" sz="4400" b="1" i="1" dirty="0">
                <a:latin typeface="Algerian" pitchFamily="82" charset="0"/>
              </a:rPr>
              <a:t>Thank you 🙏</a:t>
            </a:r>
            <a:endParaRPr lang="x-none" sz="4400" b="1" i="1" dirty="0">
              <a:latin typeface="Algerian" pitchFamily="82" charset="0"/>
            </a:endParaRPr>
          </a:p>
        </p:txBody>
      </p:sp>
    </p:spTree>
    <p:extLst>
      <p:ext uri="{BB962C8B-B14F-4D97-AF65-F5344CB8AC3E}">
        <p14:creationId xmlns:p14="http://schemas.microsoft.com/office/powerpoint/2010/main" xmlns="" val="202970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6FD1F9-265F-EDA3-0A89-3EE6DA47048D}"/>
              </a:ext>
            </a:extLst>
          </p:cNvPr>
          <p:cNvSpPr>
            <a:spLocks noGrp="1"/>
          </p:cNvSpPr>
          <p:nvPr>
            <p:ph type="title"/>
          </p:nvPr>
        </p:nvSpPr>
        <p:spPr>
          <a:xfrm flipH="1">
            <a:off x="1897926" y="685800"/>
            <a:ext cx="3242479" cy="961767"/>
          </a:xfrm>
        </p:spPr>
        <p:txBody>
          <a:bodyPr/>
          <a:lstStyle/>
          <a:p>
            <a:r>
              <a:rPr lang="de-DE" b="1" u="sng" dirty="0" smtClean="0"/>
              <a:t>Contents:</a:t>
            </a:r>
            <a:endParaRPr lang="x-none" b="1" u="sng" dirty="0"/>
          </a:p>
        </p:txBody>
      </p:sp>
      <p:sp>
        <p:nvSpPr>
          <p:cNvPr id="3" name="Content Placeholder 2">
            <a:extLst>
              <a:ext uri="{FF2B5EF4-FFF2-40B4-BE49-F238E27FC236}">
                <a16:creationId xmlns:a16="http://schemas.microsoft.com/office/drawing/2014/main" xmlns="" id="{453B0DE4-5947-3727-67D4-A87A04B35B5E}"/>
              </a:ext>
            </a:extLst>
          </p:cNvPr>
          <p:cNvSpPr>
            <a:spLocks noGrp="1"/>
          </p:cNvSpPr>
          <p:nvPr>
            <p:ph idx="1"/>
          </p:nvPr>
        </p:nvSpPr>
        <p:spPr>
          <a:xfrm>
            <a:off x="1178001" y="2036073"/>
            <a:ext cx="8499399" cy="4013871"/>
          </a:xfrm>
        </p:spPr>
        <p:txBody>
          <a:bodyPr>
            <a:noAutofit/>
          </a:bodyPr>
          <a:lstStyle/>
          <a:p>
            <a:r>
              <a:rPr lang="de-DE" sz="2400" dirty="0" smtClean="0"/>
              <a:t>Introduction </a:t>
            </a:r>
            <a:endParaRPr lang="de-DE" sz="2400" dirty="0"/>
          </a:p>
          <a:p>
            <a:r>
              <a:rPr lang="de-DE" sz="2400" dirty="0" smtClean="0"/>
              <a:t>Types </a:t>
            </a:r>
            <a:r>
              <a:rPr lang="de-DE" sz="2400" dirty="0"/>
              <a:t>of Magnetic Materials </a:t>
            </a:r>
          </a:p>
          <a:p>
            <a:pPr lvl="1">
              <a:buFont typeface="Wingdings" pitchFamily="2" charset="2"/>
              <a:buChar char="Ø"/>
            </a:pPr>
            <a:r>
              <a:rPr lang="de-DE" sz="2200" dirty="0" smtClean="0"/>
              <a:t>	Diamagnetic </a:t>
            </a:r>
            <a:r>
              <a:rPr lang="de-DE" sz="2200" dirty="0"/>
              <a:t>materials </a:t>
            </a:r>
            <a:endParaRPr lang="de-DE" sz="2200" dirty="0" smtClean="0"/>
          </a:p>
          <a:p>
            <a:pPr lvl="1">
              <a:buFont typeface="Wingdings" pitchFamily="2" charset="2"/>
              <a:buChar char="Ø"/>
            </a:pPr>
            <a:r>
              <a:rPr lang="de-DE" sz="2200" dirty="0" smtClean="0"/>
              <a:t>Paramagnetic materials </a:t>
            </a:r>
          </a:p>
          <a:p>
            <a:pPr lvl="1">
              <a:buFont typeface="Wingdings" pitchFamily="2" charset="2"/>
              <a:buChar char="Ø"/>
            </a:pPr>
            <a:r>
              <a:rPr lang="de-DE" sz="2200" dirty="0" smtClean="0"/>
              <a:t>ferromagnetic </a:t>
            </a:r>
            <a:r>
              <a:rPr lang="de-DE" sz="2200" dirty="0"/>
              <a:t>materials </a:t>
            </a:r>
          </a:p>
          <a:p>
            <a:r>
              <a:rPr lang="de-DE" sz="2400" dirty="0" smtClean="0"/>
              <a:t>Usages </a:t>
            </a:r>
            <a:r>
              <a:rPr lang="de-DE" sz="2400" dirty="0"/>
              <a:t>of magnetic materials </a:t>
            </a:r>
          </a:p>
          <a:p>
            <a:r>
              <a:rPr lang="de-DE" sz="2400" dirty="0" smtClean="0"/>
              <a:t>Conclusion </a:t>
            </a:r>
            <a:endParaRPr lang="x-none" sz="2400" dirty="0"/>
          </a:p>
        </p:txBody>
      </p:sp>
    </p:spTree>
    <p:extLst>
      <p:ext uri="{BB962C8B-B14F-4D97-AF65-F5344CB8AC3E}">
        <p14:creationId xmlns:p14="http://schemas.microsoft.com/office/powerpoint/2010/main" xmlns="" val="2578006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654908-F0E6-8F3E-9FFE-60992D96EF03}"/>
              </a:ext>
            </a:extLst>
          </p:cNvPr>
          <p:cNvSpPr>
            <a:spLocks noGrp="1"/>
          </p:cNvSpPr>
          <p:nvPr>
            <p:ph type="title"/>
          </p:nvPr>
        </p:nvSpPr>
        <p:spPr>
          <a:xfrm>
            <a:off x="2667000" y="762000"/>
            <a:ext cx="2667000" cy="736539"/>
          </a:xfrm>
        </p:spPr>
        <p:txBody>
          <a:bodyPr>
            <a:normAutofit fontScale="90000"/>
          </a:bodyPr>
          <a:lstStyle/>
          <a:p>
            <a:r>
              <a:rPr lang="de-DE" b="1" i="1" u="sng" dirty="0">
                <a:solidFill>
                  <a:srgbClr val="92D050"/>
                </a:solidFill>
              </a:rPr>
              <a:t>Introduction</a:t>
            </a:r>
            <a:r>
              <a:rPr lang="de-DE" u="sng" dirty="0"/>
              <a:t> </a:t>
            </a:r>
            <a:endParaRPr lang="x-none" u="sng" dirty="0"/>
          </a:p>
        </p:txBody>
      </p:sp>
      <p:sp>
        <p:nvSpPr>
          <p:cNvPr id="3" name="Content Placeholder 2">
            <a:extLst>
              <a:ext uri="{FF2B5EF4-FFF2-40B4-BE49-F238E27FC236}">
                <a16:creationId xmlns:a16="http://schemas.microsoft.com/office/drawing/2014/main" xmlns="" id="{E88B0FDF-F031-3823-704A-F2D3166FB489}"/>
              </a:ext>
            </a:extLst>
          </p:cNvPr>
          <p:cNvSpPr>
            <a:spLocks noGrp="1"/>
          </p:cNvSpPr>
          <p:nvPr>
            <p:ph idx="1"/>
          </p:nvPr>
        </p:nvSpPr>
        <p:spPr>
          <a:xfrm>
            <a:off x="1219200" y="2052116"/>
            <a:ext cx="9350939" cy="3997828"/>
          </a:xfrm>
        </p:spPr>
        <p:txBody>
          <a:bodyPr>
            <a:noAutofit/>
          </a:bodyPr>
          <a:lstStyle/>
          <a:p>
            <a:r>
              <a:rPr lang="en-GB" sz="2800" dirty="0"/>
              <a:t>Matter is made of atoms which contain charged particles called electrons revolving round the nucleus. These moving electrons produce magnetic field. Also, </a:t>
            </a:r>
            <a:r>
              <a:rPr lang="en-GB" sz="2800" dirty="0" smtClean="0"/>
              <a:t>a current </a:t>
            </a:r>
            <a:r>
              <a:rPr lang="en-GB" sz="2800" dirty="0"/>
              <a:t>carrying conductor produces magnetic field. All materials are affected in some way or the other by a magnetic field. However, not all materials react the same way.</a:t>
            </a:r>
            <a:endParaRPr lang="x-none" sz="2800" dirty="0"/>
          </a:p>
        </p:txBody>
      </p:sp>
    </p:spTree>
    <p:extLst>
      <p:ext uri="{BB962C8B-B14F-4D97-AF65-F5344CB8AC3E}">
        <p14:creationId xmlns:p14="http://schemas.microsoft.com/office/powerpoint/2010/main" xmlns="" val="62008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136A3-1756-BC0C-5999-08CCB78F4C24}"/>
              </a:ext>
            </a:extLst>
          </p:cNvPr>
          <p:cNvSpPr>
            <a:spLocks noGrp="1"/>
          </p:cNvSpPr>
          <p:nvPr>
            <p:ph type="title"/>
          </p:nvPr>
        </p:nvSpPr>
        <p:spPr>
          <a:xfrm>
            <a:off x="1219200" y="762000"/>
            <a:ext cx="10134600" cy="2438400"/>
          </a:xfrm>
        </p:spPr>
        <p:txBody>
          <a:bodyPr>
            <a:normAutofit/>
          </a:bodyPr>
          <a:lstStyle/>
          <a:p>
            <a:pPr algn="l"/>
            <a:r>
              <a:rPr lang="de-DE" dirty="0" smtClean="0"/>
              <a:t>		</a:t>
            </a:r>
            <a:r>
              <a:rPr lang="de-DE" u="sng" dirty="0" smtClean="0">
                <a:solidFill>
                  <a:srgbClr val="0070C0"/>
                </a:solidFill>
              </a:rPr>
              <a:t>Types </a:t>
            </a:r>
            <a:r>
              <a:rPr lang="de-DE" u="sng" dirty="0">
                <a:solidFill>
                  <a:srgbClr val="0070C0"/>
                </a:solidFill>
              </a:rPr>
              <a:t>of </a:t>
            </a:r>
            <a:r>
              <a:rPr lang="de-DE" u="sng" dirty="0" smtClean="0">
                <a:solidFill>
                  <a:srgbClr val="0070C0"/>
                </a:solidFill>
              </a:rPr>
              <a:t>Magnetic Materials:</a:t>
            </a:r>
            <a:r>
              <a:rPr lang="de-DE" u="sng" dirty="0" smtClean="0"/>
              <a:t/>
            </a:r>
            <a:br>
              <a:rPr lang="de-DE" u="sng" dirty="0" smtClean="0"/>
            </a:br>
            <a:r>
              <a:rPr lang="de-DE" u="sng" dirty="0" smtClean="0"/>
              <a:t/>
            </a:r>
            <a:br>
              <a:rPr lang="de-DE" u="sng" dirty="0" smtClean="0"/>
            </a:br>
            <a:r>
              <a:rPr lang="en-US" dirty="0" smtClean="0"/>
              <a:t>  	Materials can be classified into following categories based on the magnetic properties shown by them:</a:t>
            </a:r>
            <a:endParaRPr lang="x-none" u="sng" dirty="0"/>
          </a:p>
        </p:txBody>
      </p:sp>
      <p:sp>
        <p:nvSpPr>
          <p:cNvPr id="3" name="Content Placeholder 2">
            <a:extLst>
              <a:ext uri="{FF2B5EF4-FFF2-40B4-BE49-F238E27FC236}">
                <a16:creationId xmlns:a16="http://schemas.microsoft.com/office/drawing/2014/main" xmlns="" id="{545135F9-D76E-6470-11E2-323FBC9A00E8}"/>
              </a:ext>
            </a:extLst>
          </p:cNvPr>
          <p:cNvSpPr>
            <a:spLocks noGrp="1"/>
          </p:cNvSpPr>
          <p:nvPr>
            <p:ph idx="1"/>
          </p:nvPr>
        </p:nvSpPr>
        <p:spPr>
          <a:xfrm>
            <a:off x="3048000" y="3505200"/>
            <a:ext cx="4191000" cy="1905000"/>
          </a:xfrm>
        </p:spPr>
        <p:txBody>
          <a:bodyPr/>
          <a:lstStyle/>
          <a:p>
            <a:pPr>
              <a:buNone/>
            </a:pPr>
            <a:r>
              <a:rPr lang="en-US" b="1" dirty="0" smtClean="0"/>
              <a:t>1. Paramagnetic materials</a:t>
            </a:r>
          </a:p>
          <a:p>
            <a:pPr>
              <a:buNone/>
            </a:pPr>
            <a:r>
              <a:rPr lang="en-US" b="1" dirty="0" smtClean="0"/>
              <a:t>2. Diamagnetic materials</a:t>
            </a:r>
          </a:p>
          <a:p>
            <a:pPr>
              <a:buNone/>
            </a:pPr>
            <a:r>
              <a:rPr lang="en-US" b="1" dirty="0" smtClean="0"/>
              <a:t>3. Ferromagnetic materials</a:t>
            </a:r>
          </a:p>
        </p:txBody>
      </p:sp>
    </p:spTree>
    <p:extLst>
      <p:ext uri="{BB962C8B-B14F-4D97-AF65-F5344CB8AC3E}">
        <p14:creationId xmlns:p14="http://schemas.microsoft.com/office/powerpoint/2010/main" xmlns="" val="104237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xmlns="" Requires="p14">
          <p:contentPart p14:bwMode="auto" r:id="rId2">
            <p14:nvContentPartPr>
              <p14:cNvPr id="4" name="Ink 3">
                <a:extLst>
                  <a:ext uri="{FF2B5EF4-FFF2-40B4-BE49-F238E27FC236}">
                    <a16:creationId xmlns:a16="http://schemas.microsoft.com/office/drawing/2014/main" id="{99A02E12-2092-61B1-994C-53BFF33B3952}"/>
                  </a:ext>
                </a:extLst>
              </p14:cNvPr>
              <p14:cNvContentPartPr/>
              <p14:nvPr/>
            </p14:nvContentPartPr>
            <p14:xfrm>
              <a:off x="4977027" y="-407697"/>
              <a:ext cx="10613155" cy="2879048"/>
            </p14:xfrm>
          </p:contentPart>
        </mc:Choice>
        <mc:Fallback>
          <p:pic>
            <p:nvPicPr>
              <p:cNvPr id="4" name="Ink 3">
                <a:extLst>
                  <a:ext uri="{FF2B5EF4-FFF2-40B4-BE49-F238E27FC236}">
                    <a16:creationId xmlns:a16="http://schemas.microsoft.com/office/drawing/2014/main" xmlns="" id="{99A02E12-2092-61B1-994C-53BFF33B3952}"/>
                  </a:ext>
                </a:extLst>
              </p:cNvPr>
              <p:cNvPicPr/>
              <p:nvPr/>
            </p:nvPicPr>
            <p:blipFill>
              <a:blip r:embed="rId3"/>
              <a:stretch>
                <a:fillRect/>
              </a:stretch>
            </p:blipFill>
            <p:spPr>
              <a:xfrm>
                <a:off x="4967663" y="-416711"/>
                <a:ext cx="10631883" cy="2897797"/>
              </a:xfrm>
              <a:prstGeom prst="rect">
                <a:avLst/>
              </a:prstGeom>
            </p:spPr>
          </p:pic>
        </mc:Fallback>
      </mc:AlternateContent>
      <p:sp>
        <p:nvSpPr>
          <p:cNvPr id="11" name="Title 10"/>
          <p:cNvSpPr>
            <a:spLocks noGrp="1"/>
          </p:cNvSpPr>
          <p:nvPr>
            <p:ph type="title"/>
          </p:nvPr>
        </p:nvSpPr>
        <p:spPr>
          <a:xfrm>
            <a:off x="2590800" y="381000"/>
            <a:ext cx="7958331" cy="411144"/>
          </a:xfrm>
        </p:spPr>
        <p:txBody>
          <a:bodyPr>
            <a:normAutofit fontScale="90000"/>
          </a:bodyPr>
          <a:lstStyle/>
          <a:p>
            <a:pPr algn="l"/>
            <a:r>
              <a:rPr lang="en-US" b="1" dirty="0" smtClean="0"/>
              <a:t>1.</a:t>
            </a:r>
            <a:r>
              <a:rPr lang="en-US" b="1" u="sng" dirty="0" smtClean="0">
                <a:solidFill>
                  <a:srgbClr val="00B0F0"/>
                </a:solidFill>
              </a:rPr>
              <a:t> Paramagnetic materials</a:t>
            </a:r>
            <a:endParaRPr lang="en-US" u="sng" dirty="0">
              <a:solidFill>
                <a:srgbClr val="00B0F0"/>
              </a:solidFill>
            </a:endParaRPr>
          </a:p>
        </p:txBody>
      </p:sp>
      <p:sp>
        <p:nvSpPr>
          <p:cNvPr id="10" name="Content Placeholder 9"/>
          <p:cNvSpPr>
            <a:spLocks noGrp="1"/>
          </p:cNvSpPr>
          <p:nvPr>
            <p:ph idx="1"/>
          </p:nvPr>
        </p:nvSpPr>
        <p:spPr>
          <a:xfrm>
            <a:off x="533400" y="990600"/>
            <a:ext cx="10591800" cy="2590800"/>
          </a:xfrm>
        </p:spPr>
        <p:txBody>
          <a:bodyPr>
            <a:normAutofit lnSpcReduction="10000"/>
          </a:bodyPr>
          <a:lstStyle/>
          <a:p>
            <a:pPr>
              <a:buNone/>
            </a:pPr>
            <a:r>
              <a:rPr lang="en-US" dirty="0" smtClean="0"/>
              <a:t>		The materials which are not strongly attracted to a magnet  are known as paramagnetic material. For example: aluminum , tin magnesium etc.</a:t>
            </a:r>
          </a:p>
          <a:p>
            <a:pPr>
              <a:buNone/>
            </a:pPr>
            <a:r>
              <a:rPr lang="en-US" dirty="0" smtClean="0"/>
              <a:t>		Such materials are magnetized only when placed on a super strong magnetic field and act in the direction of the magnetic field. </a:t>
            </a:r>
          </a:p>
          <a:p>
            <a:pPr>
              <a:buNone/>
            </a:pPr>
            <a:r>
              <a:rPr lang="en-US" dirty="0" smtClean="0"/>
              <a:t>		Paramagnetic materials have individual atomic dipoles oriented in a random fashion as shown below:</a:t>
            </a:r>
            <a:endParaRPr lang="en-US" dirty="0"/>
          </a:p>
        </p:txBody>
      </p:sp>
      <p:pic>
        <p:nvPicPr>
          <p:cNvPr id="12" name="Picture 11" descr="Magnetic-Domains-in-Paramagnetic-Materials.gif"/>
          <p:cNvPicPr>
            <a:picLocks noChangeAspect="1"/>
          </p:cNvPicPr>
          <p:nvPr/>
        </p:nvPicPr>
        <p:blipFill>
          <a:blip r:embed="rId4"/>
          <a:stretch>
            <a:fillRect/>
          </a:stretch>
        </p:blipFill>
        <p:spPr>
          <a:xfrm>
            <a:off x="7010400" y="3200400"/>
            <a:ext cx="4191000" cy="1590675"/>
          </a:xfrm>
          <a:prstGeom prst="rect">
            <a:avLst/>
          </a:prstGeom>
        </p:spPr>
      </p:pic>
      <p:sp>
        <p:nvSpPr>
          <p:cNvPr id="13" name="TextBox 12"/>
          <p:cNvSpPr txBox="1"/>
          <p:nvPr/>
        </p:nvSpPr>
        <p:spPr>
          <a:xfrm>
            <a:off x="990600" y="3581400"/>
            <a:ext cx="6019800" cy="369332"/>
          </a:xfrm>
          <a:prstGeom prst="rect">
            <a:avLst/>
          </a:prstGeom>
          <a:noFill/>
        </p:spPr>
        <p:txBody>
          <a:bodyPr wrap="square" rtlCol="0">
            <a:spAutoFit/>
          </a:bodyPr>
          <a:lstStyle/>
          <a:p>
            <a:r>
              <a:rPr lang="en-US" dirty="0" smtClean="0"/>
              <a:t>The resultant magnetic force is therefore zero.</a:t>
            </a:r>
          </a:p>
        </p:txBody>
      </p:sp>
      <p:sp>
        <p:nvSpPr>
          <p:cNvPr id="14" name="TextBox 13"/>
          <p:cNvSpPr txBox="1"/>
          <p:nvPr/>
        </p:nvSpPr>
        <p:spPr>
          <a:xfrm>
            <a:off x="990600" y="4191000"/>
            <a:ext cx="5943600" cy="1600438"/>
          </a:xfrm>
          <a:prstGeom prst="rect">
            <a:avLst/>
          </a:prstGeom>
          <a:noFill/>
        </p:spPr>
        <p:txBody>
          <a:bodyPr wrap="square" rtlCol="0">
            <a:spAutoFit/>
          </a:bodyPr>
          <a:lstStyle/>
          <a:p>
            <a:r>
              <a:rPr lang="en-US" sz="2000" dirty="0" smtClean="0"/>
              <a:t> 	When a strong external magnetic field is applied , the permanent magnetic dipoles orient them self parallel to the applied magnetic field  and give rise to a positive magnetization.</a:t>
            </a:r>
          </a:p>
          <a:p>
            <a:endParaRPr lang="en-US" dirty="0"/>
          </a:p>
        </p:txBody>
      </p:sp>
      <p:pic>
        <p:nvPicPr>
          <p:cNvPr id="15" name="Picture 14" descr="Magnetic-field-through-a-paramagnetic-material.png"/>
          <p:cNvPicPr>
            <a:picLocks noChangeAspect="1"/>
          </p:cNvPicPr>
          <p:nvPr/>
        </p:nvPicPr>
        <p:blipFill>
          <a:blip r:embed="rId5"/>
          <a:stretch>
            <a:fillRect/>
          </a:stretch>
        </p:blipFill>
        <p:spPr>
          <a:xfrm>
            <a:off x="7010400" y="5038471"/>
            <a:ext cx="4191000" cy="1819529"/>
          </a:xfrm>
          <a:prstGeom prst="rect">
            <a:avLst/>
          </a:prstGeom>
        </p:spPr>
      </p:pic>
      <p:sp>
        <p:nvSpPr>
          <p:cNvPr id="17" name="TextBox 16"/>
          <p:cNvSpPr txBox="1"/>
          <p:nvPr/>
        </p:nvSpPr>
        <p:spPr>
          <a:xfrm>
            <a:off x="1295400" y="6096000"/>
            <a:ext cx="5410200" cy="369332"/>
          </a:xfrm>
          <a:prstGeom prst="rect">
            <a:avLst/>
          </a:prstGeom>
          <a:noFill/>
        </p:spPr>
        <p:txBody>
          <a:bodyPr wrap="square" rtlCol="0">
            <a:spAutoFit/>
          </a:bodyPr>
          <a:lstStyle/>
          <a:p>
            <a:r>
              <a:rPr lang="en-US" u="sng" dirty="0" smtClean="0">
                <a:solidFill>
                  <a:srgbClr val="00B0F0"/>
                </a:solidFill>
              </a:rPr>
              <a:t>Magnetic field through a paramagnetic material :&gt;</a:t>
            </a:r>
            <a:endParaRPr lang="en-US" u="sng" dirty="0">
              <a:solidFill>
                <a:srgbClr val="00B0F0"/>
              </a:solidFill>
            </a:endParaRPr>
          </a:p>
        </p:txBody>
      </p:sp>
    </p:spTree>
    <p:extLst>
      <p:ext uri="{BB962C8B-B14F-4D97-AF65-F5344CB8AC3E}">
        <p14:creationId xmlns:p14="http://schemas.microsoft.com/office/powerpoint/2010/main" xmlns="" val="431200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524000" y="457200"/>
            <a:ext cx="7958331" cy="563544"/>
          </a:xfrm>
        </p:spPr>
        <p:txBody>
          <a:bodyPr>
            <a:normAutofit fontScale="90000"/>
          </a:bodyPr>
          <a:lstStyle/>
          <a:p>
            <a:pPr algn="ctr"/>
            <a:r>
              <a:rPr lang="en-US" b="1" u="sng" dirty="0" smtClean="0">
                <a:solidFill>
                  <a:srgbClr val="00B0F0"/>
                </a:solidFill>
              </a:rPr>
              <a:t>2. Diamagnetic materials</a:t>
            </a:r>
            <a:br>
              <a:rPr lang="en-US" b="1" u="sng" dirty="0" smtClean="0">
                <a:solidFill>
                  <a:srgbClr val="00B0F0"/>
                </a:solidFill>
              </a:rPr>
            </a:br>
            <a:endParaRPr lang="en-US" u="sng" dirty="0">
              <a:solidFill>
                <a:srgbClr val="00B0F0"/>
              </a:solidFill>
            </a:endParaRPr>
          </a:p>
        </p:txBody>
      </p:sp>
      <p:sp>
        <p:nvSpPr>
          <p:cNvPr id="10" name="Content Placeholder 9"/>
          <p:cNvSpPr>
            <a:spLocks noGrp="1"/>
          </p:cNvSpPr>
          <p:nvPr>
            <p:ph idx="1"/>
          </p:nvPr>
        </p:nvSpPr>
        <p:spPr>
          <a:xfrm>
            <a:off x="1066800" y="1447800"/>
            <a:ext cx="10210800" cy="3352800"/>
          </a:xfrm>
        </p:spPr>
        <p:txBody>
          <a:bodyPr>
            <a:normAutofit fontScale="92500" lnSpcReduction="10000"/>
          </a:bodyPr>
          <a:lstStyle/>
          <a:p>
            <a:pPr>
              <a:buNone/>
            </a:pPr>
            <a:r>
              <a:rPr lang="en-US" dirty="0" smtClean="0"/>
              <a:t>		The materials which are repelled by a magnet such as zinc. mercury, lead, sulfur, copper, silver, bismuth, wood etc., are known as diamagnetic materials.</a:t>
            </a:r>
          </a:p>
          <a:p>
            <a:pPr>
              <a:buNone/>
            </a:pPr>
            <a:r>
              <a:rPr lang="en-US" dirty="0" smtClean="0"/>
              <a:t>		They are slightly magnetized when placed in a very string magnetic field and act in the direction opposite to that of applied magnetic field.</a:t>
            </a:r>
          </a:p>
          <a:p>
            <a:pPr>
              <a:buNone/>
            </a:pPr>
            <a:r>
              <a:rPr lang="en-US" dirty="0" smtClean="0"/>
              <a:t>		 Permanent magnetic dipoles are absent in them, Diamagnetic materials have very little to no  applications in electrical engineering.</a:t>
            </a:r>
          </a:p>
          <a:p>
            <a:pPr>
              <a:buNone/>
            </a:pPr>
            <a:r>
              <a:rPr lang="en-US" dirty="0" smtClean="0"/>
              <a:t/>
            </a:r>
            <a:br>
              <a:rPr lang="en-US" dirty="0" smtClean="0"/>
            </a:br>
            <a:endParaRPr lang="en-US" dirty="0"/>
          </a:p>
        </p:txBody>
      </p:sp>
      <p:pic>
        <p:nvPicPr>
          <p:cNvPr id="11" name="Picture 10" descr="Magnetic-field-through-a-diamagnetic-material.png"/>
          <p:cNvPicPr>
            <a:picLocks noChangeAspect="1"/>
          </p:cNvPicPr>
          <p:nvPr/>
        </p:nvPicPr>
        <p:blipFill>
          <a:blip r:embed="rId2"/>
          <a:stretch>
            <a:fillRect/>
          </a:stretch>
        </p:blipFill>
        <p:spPr>
          <a:xfrm>
            <a:off x="2971800" y="3962400"/>
            <a:ext cx="5943600" cy="2133600"/>
          </a:xfrm>
          <a:prstGeom prst="rect">
            <a:avLst/>
          </a:prstGeom>
        </p:spPr>
      </p:pic>
      <p:sp>
        <p:nvSpPr>
          <p:cNvPr id="12" name="TextBox 11"/>
          <p:cNvSpPr txBox="1"/>
          <p:nvPr/>
        </p:nvSpPr>
        <p:spPr>
          <a:xfrm>
            <a:off x="3048000" y="6096000"/>
            <a:ext cx="5867400" cy="369332"/>
          </a:xfrm>
          <a:prstGeom prst="rect">
            <a:avLst/>
          </a:prstGeom>
          <a:noFill/>
        </p:spPr>
        <p:txBody>
          <a:bodyPr wrap="square" rtlCol="0">
            <a:spAutoFit/>
          </a:bodyPr>
          <a:lstStyle/>
          <a:p>
            <a:r>
              <a:rPr lang="en-US" dirty="0" smtClean="0">
                <a:solidFill>
                  <a:srgbClr val="00B0F0"/>
                </a:solidFill>
              </a:rPr>
              <a:t>Magnetic field through a diamagnetic material</a:t>
            </a:r>
            <a:endParaRPr lang="en-US" dirty="0">
              <a:solidFill>
                <a:srgbClr val="00B0F0"/>
              </a:solidFill>
            </a:endParaRPr>
          </a:p>
        </p:txBody>
      </p:sp>
    </p:spTree>
    <p:extLst>
      <p:ext uri="{BB962C8B-B14F-4D97-AF65-F5344CB8AC3E}">
        <p14:creationId xmlns:p14="http://schemas.microsoft.com/office/powerpoint/2010/main" xmlns="" val="45254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38400" y="685800"/>
            <a:ext cx="6891531" cy="487343"/>
          </a:xfrm>
        </p:spPr>
        <p:txBody>
          <a:bodyPr>
            <a:normAutofit fontScale="90000"/>
          </a:bodyPr>
          <a:lstStyle/>
          <a:p>
            <a:pPr algn="ctr"/>
            <a:r>
              <a:rPr lang="en-US" b="1" dirty="0" smtClean="0">
                <a:solidFill>
                  <a:srgbClr val="00B0F0"/>
                </a:solidFill>
              </a:rPr>
              <a:t>3. Ferromagnetic materials</a:t>
            </a:r>
            <a:r>
              <a:rPr lang="en-US" b="1" dirty="0" smtClean="0"/>
              <a:t/>
            </a:r>
            <a:br>
              <a:rPr lang="en-US" b="1" dirty="0" smtClean="0"/>
            </a:br>
            <a:endParaRPr lang="en-US" dirty="0"/>
          </a:p>
        </p:txBody>
      </p:sp>
      <p:sp>
        <p:nvSpPr>
          <p:cNvPr id="6" name="Content Placeholder 5"/>
          <p:cNvSpPr>
            <a:spLocks noGrp="1"/>
          </p:cNvSpPr>
          <p:nvPr>
            <p:ph idx="1"/>
          </p:nvPr>
        </p:nvSpPr>
        <p:spPr>
          <a:xfrm>
            <a:off x="1066800" y="1295400"/>
            <a:ext cx="10210800" cy="3997828"/>
          </a:xfrm>
        </p:spPr>
        <p:txBody>
          <a:bodyPr/>
          <a:lstStyle/>
          <a:p>
            <a:pPr>
              <a:buNone/>
            </a:pPr>
            <a:r>
              <a:rPr lang="en-US" dirty="0" smtClean="0"/>
              <a:t>		The materials which are strongly attracted by a magnetic field or magnet is known as ferromagnetic material for example : iron, steel , nickel, cobalt etc.</a:t>
            </a:r>
          </a:p>
          <a:p>
            <a:pPr>
              <a:buNone/>
            </a:pPr>
            <a:r>
              <a:rPr lang="en-US" dirty="0" smtClean="0"/>
              <a:t>		The opposite magnetic effects of electron orbital motion and electron spin do not eliminate each other in an atom of such a material. There is a relatively large contribution from each atom which aids in the establishment of an internal magnetic field, so that when the material is placed in a magnetic field, it’s value is increased many times the value that was present in the free space before the material was placed there</a:t>
            </a:r>
            <a:endParaRPr lang="en-US" dirty="0"/>
          </a:p>
        </p:txBody>
      </p:sp>
      <p:pic>
        <p:nvPicPr>
          <p:cNvPr id="7" name="Picture 6" descr="Magnetic-field-through-a-ferromagnetic-material.png"/>
          <p:cNvPicPr>
            <a:picLocks noChangeAspect="1"/>
          </p:cNvPicPr>
          <p:nvPr/>
        </p:nvPicPr>
        <p:blipFill>
          <a:blip r:embed="rId2"/>
          <a:stretch>
            <a:fillRect/>
          </a:stretch>
        </p:blipFill>
        <p:spPr>
          <a:xfrm>
            <a:off x="3352800" y="4572000"/>
            <a:ext cx="4038600" cy="1711271"/>
          </a:xfrm>
          <a:prstGeom prst="rect">
            <a:avLst/>
          </a:prstGeom>
        </p:spPr>
      </p:pic>
      <p:sp>
        <p:nvSpPr>
          <p:cNvPr id="8" name="TextBox 7"/>
          <p:cNvSpPr txBox="1"/>
          <p:nvPr/>
        </p:nvSpPr>
        <p:spPr>
          <a:xfrm>
            <a:off x="3048000" y="6248400"/>
            <a:ext cx="5257800" cy="369332"/>
          </a:xfrm>
          <a:prstGeom prst="rect">
            <a:avLst/>
          </a:prstGeom>
          <a:noFill/>
        </p:spPr>
        <p:txBody>
          <a:bodyPr wrap="square" rtlCol="0">
            <a:spAutoFit/>
          </a:bodyPr>
          <a:lstStyle/>
          <a:p>
            <a:r>
              <a:rPr lang="en-US" u="sng" dirty="0" smtClean="0">
                <a:solidFill>
                  <a:srgbClr val="0070C0"/>
                </a:solidFill>
              </a:rPr>
              <a:t>Magnetic field through a ferromagnetic material</a:t>
            </a:r>
            <a:endParaRPr lang="en-US" u="sng" dirty="0">
              <a:solidFill>
                <a:srgbClr val="0070C0"/>
              </a:solidFill>
            </a:endParaRPr>
          </a:p>
        </p:txBody>
      </p:sp>
    </p:spTree>
    <p:extLst>
      <p:ext uri="{BB962C8B-B14F-4D97-AF65-F5344CB8AC3E}">
        <p14:creationId xmlns:p14="http://schemas.microsoft.com/office/powerpoint/2010/main" xmlns="" val="979015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0F69A2-4FAA-8298-1492-DF221C2CDB24}"/>
              </a:ext>
            </a:extLst>
          </p:cNvPr>
          <p:cNvSpPr>
            <a:spLocks noGrp="1"/>
          </p:cNvSpPr>
          <p:nvPr>
            <p:ph type="title"/>
          </p:nvPr>
        </p:nvSpPr>
        <p:spPr>
          <a:xfrm>
            <a:off x="2438400" y="685800"/>
            <a:ext cx="5616420" cy="762000"/>
          </a:xfrm>
        </p:spPr>
        <p:txBody>
          <a:bodyPr>
            <a:normAutofit/>
          </a:bodyPr>
          <a:lstStyle/>
          <a:p>
            <a:pPr algn="ctr"/>
            <a:r>
              <a:rPr lang="de-DE" u="sng" dirty="0" smtClean="0">
                <a:solidFill>
                  <a:srgbClr val="0070C0"/>
                </a:solidFill>
              </a:rPr>
              <a:t>Usages </a:t>
            </a:r>
            <a:r>
              <a:rPr lang="de-DE" u="sng" dirty="0">
                <a:solidFill>
                  <a:srgbClr val="0070C0"/>
                </a:solidFill>
              </a:rPr>
              <a:t>of </a:t>
            </a:r>
            <a:r>
              <a:rPr lang="de-DE" u="sng" dirty="0" smtClean="0">
                <a:solidFill>
                  <a:srgbClr val="0070C0"/>
                </a:solidFill>
              </a:rPr>
              <a:t>paramagnetic </a:t>
            </a:r>
            <a:endParaRPr lang="x-none" u="sng" dirty="0">
              <a:solidFill>
                <a:srgbClr val="0070C0"/>
              </a:solidFill>
            </a:endParaRPr>
          </a:p>
        </p:txBody>
      </p:sp>
      <p:sp>
        <p:nvSpPr>
          <p:cNvPr id="3" name="Content Placeholder 2">
            <a:extLst>
              <a:ext uri="{FF2B5EF4-FFF2-40B4-BE49-F238E27FC236}">
                <a16:creationId xmlns:a16="http://schemas.microsoft.com/office/drawing/2014/main" xmlns="" id="{07CC0470-4AD0-316E-FEEF-5F47C31820E9}"/>
              </a:ext>
            </a:extLst>
          </p:cNvPr>
          <p:cNvSpPr>
            <a:spLocks noGrp="1"/>
          </p:cNvSpPr>
          <p:nvPr>
            <p:ph idx="1"/>
          </p:nvPr>
        </p:nvSpPr>
        <p:spPr>
          <a:xfrm>
            <a:off x="1066800" y="1295400"/>
            <a:ext cx="10058400" cy="3352800"/>
          </a:xfrm>
        </p:spPr>
        <p:txBody>
          <a:bodyPr>
            <a:normAutofit/>
          </a:bodyPr>
          <a:lstStyle/>
          <a:p>
            <a:r>
              <a:rPr lang="en-GB" sz="2800" dirty="0"/>
              <a:t>Paramagnetic pharmaceuticals ( </a:t>
            </a:r>
            <a:r>
              <a:rPr lang="en-GB" sz="2800" dirty="0" smtClean="0"/>
              <a:t>magneto pharmaceuticals </a:t>
            </a:r>
            <a:r>
              <a:rPr lang="en-GB" sz="2800" dirty="0"/>
              <a:t>) that are suitably distributed into specific organ systems or diseased sites might be clinically useful for tissue contrast enhancement in nuclear magnetic resonance images.</a:t>
            </a:r>
            <a:endParaRPr lang="x-none" sz="2800" dirty="0"/>
          </a:p>
        </p:txBody>
      </p:sp>
    </p:spTree>
    <p:extLst>
      <p:ext uri="{BB962C8B-B14F-4D97-AF65-F5344CB8AC3E}">
        <p14:creationId xmlns:p14="http://schemas.microsoft.com/office/powerpoint/2010/main" xmlns="" val="153293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4FD5B2-B9BF-0EB2-4E9A-0EFB48239583}"/>
              </a:ext>
            </a:extLst>
          </p:cNvPr>
          <p:cNvSpPr>
            <a:spLocks noGrp="1"/>
          </p:cNvSpPr>
          <p:nvPr>
            <p:ph type="title"/>
          </p:nvPr>
        </p:nvSpPr>
        <p:spPr>
          <a:xfrm>
            <a:off x="2611808" y="808056"/>
            <a:ext cx="5620099" cy="760729"/>
          </a:xfrm>
        </p:spPr>
        <p:txBody>
          <a:bodyPr/>
          <a:lstStyle/>
          <a:p>
            <a:pPr algn="ctr"/>
            <a:r>
              <a:rPr lang="de-DE" u="sng" dirty="0" smtClean="0">
                <a:solidFill>
                  <a:srgbClr val="0070C0"/>
                </a:solidFill>
              </a:rPr>
              <a:t>Usages </a:t>
            </a:r>
            <a:r>
              <a:rPr lang="de-DE" u="sng" dirty="0">
                <a:solidFill>
                  <a:srgbClr val="0070C0"/>
                </a:solidFill>
              </a:rPr>
              <a:t>of </a:t>
            </a:r>
            <a:r>
              <a:rPr lang="de-DE" u="sng" dirty="0" smtClean="0">
                <a:solidFill>
                  <a:srgbClr val="0070C0"/>
                </a:solidFill>
              </a:rPr>
              <a:t>Diamagnetic </a:t>
            </a:r>
            <a:endParaRPr lang="x-none" u="sng" dirty="0">
              <a:solidFill>
                <a:srgbClr val="0070C0"/>
              </a:solidFill>
            </a:endParaRPr>
          </a:p>
        </p:txBody>
      </p:sp>
      <p:sp>
        <p:nvSpPr>
          <p:cNvPr id="3" name="Content Placeholder 2">
            <a:extLst>
              <a:ext uri="{FF2B5EF4-FFF2-40B4-BE49-F238E27FC236}">
                <a16:creationId xmlns:a16="http://schemas.microsoft.com/office/drawing/2014/main" xmlns="" id="{B3C713F3-F475-2CE6-E621-3FF5E6BACC21}"/>
              </a:ext>
            </a:extLst>
          </p:cNvPr>
          <p:cNvSpPr>
            <a:spLocks noGrp="1"/>
          </p:cNvSpPr>
          <p:nvPr>
            <p:ph idx="1"/>
          </p:nvPr>
        </p:nvSpPr>
        <p:spPr>
          <a:xfrm>
            <a:off x="1295400" y="1600200"/>
            <a:ext cx="9829800" cy="3997828"/>
          </a:xfrm>
        </p:spPr>
        <p:txBody>
          <a:bodyPr/>
          <a:lstStyle/>
          <a:p>
            <a:r>
              <a:rPr lang="de-DE" dirty="0"/>
              <a:t>    </a:t>
            </a:r>
            <a:r>
              <a:rPr lang="en-GB" dirty="0"/>
              <a:t>These magnets are used as elements of most Magnetic Resonance Imaging (MRI) systems</a:t>
            </a:r>
            <a:endParaRPr lang="de-DE" dirty="0"/>
          </a:p>
          <a:p>
            <a:r>
              <a:rPr lang="en-GB" dirty="0" smtClean="0"/>
              <a:t>Bismuth</a:t>
            </a:r>
            <a:r>
              <a:rPr lang="en-GB" dirty="0"/>
              <a:t>, which shows the strongest diamagnetism, is used in guns.</a:t>
            </a:r>
            <a:endParaRPr lang="de-DE" dirty="0"/>
          </a:p>
          <a:p>
            <a:r>
              <a:rPr lang="en-GB" dirty="0"/>
              <a:t>Pyrolytic graphite is also a strongly diamagnetic material that can float in a magnetic field.</a:t>
            </a:r>
            <a:endParaRPr lang="de-DE" dirty="0"/>
          </a:p>
          <a:p>
            <a:r>
              <a:rPr lang="en-GB" dirty="0"/>
              <a:t>These materials are temperature independent, so they do not melt in the heat.</a:t>
            </a:r>
            <a:endParaRPr lang="x-none" dirty="0"/>
          </a:p>
          <a:p>
            <a:endParaRPr lang="x-none" dirty="0"/>
          </a:p>
          <a:p>
            <a:endParaRPr lang="x-none" dirty="0"/>
          </a:p>
        </p:txBody>
      </p:sp>
      <mc:AlternateContent xmlns:mc="http://schemas.openxmlformats.org/markup-compatibility/2006">
        <mc:Choice xmlns:p14="http://schemas.microsoft.com/office/powerpoint/2010/main" xmlns="" Requires="p14">
          <p:contentPart p14:bwMode="auto" r:id="rId2">
            <p14:nvContentPartPr>
              <p14:cNvPr id="4" name="Ink 3">
                <a:extLst>
                  <a:ext uri="{FF2B5EF4-FFF2-40B4-BE49-F238E27FC236}">
                    <a16:creationId xmlns:a16="http://schemas.microsoft.com/office/drawing/2014/main" id="{B0014534-5E9E-FC1C-349E-67BDEDA54421}"/>
                  </a:ext>
                </a:extLst>
              </p14:cNvPr>
              <p14:cNvContentPartPr/>
              <p14:nvPr/>
            </p14:nvContentPartPr>
            <p14:xfrm>
              <a:off x="4964760" y="2004840"/>
              <a:ext cx="360" cy="360"/>
            </p14:xfrm>
          </p:contentPart>
        </mc:Choice>
        <mc:Fallback>
          <p:pic>
            <p:nvPicPr>
              <p:cNvPr id="4" name="Ink 3">
                <a:extLst>
                  <a:ext uri="{FF2B5EF4-FFF2-40B4-BE49-F238E27FC236}">
                    <a16:creationId xmlns:a16="http://schemas.microsoft.com/office/drawing/2014/main" xmlns="" id="{B0014534-5E9E-FC1C-349E-67BDEDA54421}"/>
                  </a:ext>
                </a:extLst>
              </p:cNvPr>
              <p:cNvPicPr/>
              <p:nvPr/>
            </p:nvPicPr>
            <p:blipFill>
              <a:blip r:embed="rId3"/>
              <a:stretch>
                <a:fillRect/>
              </a:stretch>
            </p:blipFill>
            <p:spPr>
              <a:xfrm>
                <a:off x="4955400" y="1995480"/>
                <a:ext cx="19080" cy="19080"/>
              </a:xfrm>
              <a:prstGeom prst="rect">
                <a:avLst/>
              </a:prstGeom>
            </p:spPr>
          </p:pic>
        </mc:Fallback>
      </mc:AlternateContent>
    </p:spTree>
    <p:extLst>
      <p:ext uri="{BB962C8B-B14F-4D97-AF65-F5344CB8AC3E}">
        <p14:creationId xmlns:p14="http://schemas.microsoft.com/office/powerpoint/2010/main" xmlns="" val="1724649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66</TotalTime>
  <Words>275</Words>
  <Application>Microsoft Office PowerPoint</Application>
  <PresentationFormat>Custom</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Madison</vt:lpstr>
      <vt:lpstr>Submitted by  Nabajyoti Nath Anubhav Khanikar Sukanya Priya Devi Evarani Payeng</vt:lpstr>
      <vt:lpstr>Contents:</vt:lpstr>
      <vt:lpstr>Introduction </vt:lpstr>
      <vt:lpstr>  Types of Magnetic Materials:     Materials can be classified into following categories based on the magnetic properties shown by them:</vt:lpstr>
      <vt:lpstr>1. Paramagnetic materials</vt:lpstr>
      <vt:lpstr>2. Diamagnetic materials </vt:lpstr>
      <vt:lpstr>3. Ferromagnetic materials </vt:lpstr>
      <vt:lpstr>Usages of paramagnetic </vt:lpstr>
      <vt:lpstr>Usages of Diamagnetic </vt:lpstr>
      <vt:lpstr>Usages of ferromagnetic </vt:lpstr>
      <vt:lpstr>Conclusion </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Submitted by Partha Pratim Khanikar Rosan Bista Arunjyoty Nath Naseer Ali Hazarika</dc:title>
  <dc:creator>partha khanikar</dc:creator>
  <cp:lastModifiedBy>PC</cp:lastModifiedBy>
  <cp:revision>11</cp:revision>
  <dcterms:created xsi:type="dcterms:W3CDTF">2022-10-23T05:24:38Z</dcterms:created>
  <dcterms:modified xsi:type="dcterms:W3CDTF">2022-10-25T16:28:29Z</dcterms:modified>
</cp:coreProperties>
</file>