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3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3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3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47082-D036-40DB-96E1-72F34245173B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2EF15-DC41-4295-A0FB-C465B81F0C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299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png"/><Relationship Id="rId4" Type="http://schemas.openxmlformats.org/officeDocument/2006/relationships/image" Target="../media/image3.wmf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6.bin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4.bin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3.wmf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2.bin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3.wmf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2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23.png"/><Relationship Id="rId4" Type="http://schemas.openxmlformats.org/officeDocument/2006/relationships/image" Target="../media/image3.wmf"/><Relationship Id="rId9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26.png"/><Relationship Id="rId4" Type="http://schemas.openxmlformats.org/officeDocument/2006/relationships/image" Target="../media/image3.wmf"/><Relationship Id="rId9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7772400" cy="2209800"/>
          </a:xfrm>
        </p:spPr>
        <p:txBody>
          <a:bodyPr/>
          <a:lstStyle/>
          <a:p>
            <a:r>
              <a:rPr lang="en-US" sz="7200" dirty="0" smtClean="0">
                <a:solidFill>
                  <a:srgbClr val="FF0000"/>
                </a:solidFill>
              </a:rPr>
              <a:t> Miller Indices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3800" y="4191000"/>
            <a:ext cx="5181600" cy="22860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Submitted By:</a:t>
            </a:r>
          </a:p>
          <a:p>
            <a:pPr algn="l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51054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JYOTI PROSAD MORANG</a:t>
            </a:r>
          </a:p>
          <a:p>
            <a:r>
              <a:rPr lang="en-US" dirty="0" smtClean="0"/>
              <a:t>BHAITI PEGU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199" y="304800"/>
          <a:ext cx="8458201" cy="186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7717"/>
                <a:gridCol w="1879600"/>
                <a:gridCol w="1879600"/>
                <a:gridCol w="1801284"/>
              </a:tblGrid>
              <a:tr h="408940">
                <a:tc>
                  <a:txBody>
                    <a:bodyPr/>
                    <a:lstStyle/>
                    <a:p>
                      <a:r>
                        <a:rPr lang="en-IN" dirty="0" smtClean="0"/>
                        <a:t>Axis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408940">
                <a:tc>
                  <a:txBody>
                    <a:bodyPr/>
                    <a:lstStyle/>
                    <a:p>
                      <a:r>
                        <a:rPr lang="en-IN" dirty="0" smtClean="0"/>
                        <a:t>Coefficient of intercept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08940">
                <a:tc>
                  <a:txBody>
                    <a:bodyPr/>
                    <a:lstStyle/>
                    <a:p>
                      <a:r>
                        <a:rPr lang="en-IN" dirty="0" smtClean="0"/>
                        <a:t>Reciprocals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1/1</a:t>
                      </a:r>
                      <a:endParaRPr lang="en-US" dirty="0"/>
                    </a:p>
                  </a:txBody>
                  <a:tcPr/>
                </a:tc>
              </a:tr>
              <a:tr h="408940">
                <a:tc>
                  <a:txBody>
                    <a:bodyPr/>
                    <a:lstStyle/>
                    <a:p>
                      <a:r>
                        <a:rPr lang="en-IN" dirty="0" smtClean="0"/>
                        <a:t>Smallest</a:t>
                      </a:r>
                      <a:r>
                        <a:rPr lang="en-IN" baseline="0" dirty="0" smtClean="0"/>
                        <a:t>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2057400"/>
          <a:ext cx="838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609600">
                <a:tc>
                  <a:txBody>
                    <a:bodyPr/>
                    <a:lstStyle/>
                    <a:p>
                      <a:r>
                        <a:rPr lang="en-IN" dirty="0" smtClean="0"/>
                        <a:t>Miller      Indices          (111)   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21977"/>
            <a:ext cx="3452813" cy="3636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304800"/>
          <a:ext cx="83058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2057400"/>
                <a:gridCol w="1752600"/>
                <a:gridCol w="1447800"/>
              </a:tblGrid>
              <a:tr h="609600">
                <a:tc>
                  <a:txBody>
                    <a:bodyPr/>
                    <a:lstStyle/>
                    <a:p>
                      <a:r>
                        <a:rPr lang="en-IN" dirty="0" smtClean="0"/>
                        <a:t>Axis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IN" dirty="0" smtClean="0"/>
                        <a:t>Coefficient</a:t>
                      </a:r>
                      <a:r>
                        <a:rPr lang="en-IN" baseline="0" dirty="0" smtClean="0"/>
                        <a:t> of intercept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½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IN" dirty="0" smtClean="0"/>
                        <a:t>Reciprocals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IN" dirty="0" smtClean="0"/>
                        <a:t>Smallest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743200"/>
          <a:ext cx="83058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0"/>
              </a:tblGrid>
              <a:tr h="609600">
                <a:tc>
                  <a:txBody>
                    <a:bodyPr/>
                    <a:lstStyle/>
                    <a:p>
                      <a:r>
                        <a:rPr lang="en-IN" dirty="0" smtClean="0"/>
                        <a:t>Miller      Indices       (212)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887" y="3581400"/>
            <a:ext cx="3170044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99821" y="2967335"/>
            <a:ext cx="51443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THANK   YOU</a:t>
            </a:r>
            <a:endParaRPr lang="en-IN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99821" y="2967335"/>
            <a:ext cx="51443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  YOU</a:t>
            </a:r>
            <a:endParaRPr lang="en-IN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Algerian" pitchFamily="82" charset="0"/>
              </a:rPr>
              <a:t>Introduction: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382000" cy="4068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*</a:t>
            </a:r>
            <a:r>
              <a:rPr lang="en-US" dirty="0" smtClean="0">
                <a:latin typeface="Arial Narrow" pitchFamily="34" charset="0"/>
              </a:rPr>
              <a:t>Set of 3 integers (hkl) used to designate different planes in a crystal.</a:t>
            </a:r>
          </a:p>
          <a:p>
            <a:pPr>
              <a:buNone/>
            </a:pPr>
            <a:endParaRPr lang="en-US" dirty="0">
              <a:latin typeface="Arial Narrow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*</a:t>
            </a:r>
            <a:r>
              <a:rPr lang="en-US" dirty="0" smtClean="0">
                <a:latin typeface="Arial Narrow" pitchFamily="34" charset="0"/>
              </a:rPr>
              <a:t>Miller indices are a symbolic vector representation for the orientation of an atomic plane in a crystal lattice and are defined as the reciprocals of the fractional intercepts which the plane makes with the crystallographic axes.</a:t>
            </a:r>
          </a:p>
          <a:p>
            <a:pPr>
              <a:buNone/>
            </a:pP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lgerian" pitchFamily="82" charset="0"/>
              </a:rPr>
              <a:t>Steps to determine miller indices of a plane: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2057400"/>
            <a:ext cx="73914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*</a:t>
            </a: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Determine the intercepts </a:t>
            </a:r>
            <a:r>
              <a:rPr lang="en-US" dirty="0" smtClean="0">
                <a:latin typeface="Arial Narrow" pitchFamily="34" charset="0"/>
              </a:rPr>
              <a:t>of the plane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 along each of the three crystallographic 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axis and express in terms of multiples of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 axial length OA : OB : OC= pa : qb : rc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*Note the coefficients </a:t>
            </a:r>
            <a:r>
              <a:rPr lang="en-US" dirty="0" smtClean="0">
                <a:latin typeface="Arial Narrow" pitchFamily="34" charset="0"/>
              </a:rPr>
              <a:t>of intercepts p q r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*Take the reciprocals </a:t>
            </a:r>
            <a:r>
              <a:rPr lang="en-US" dirty="0" smtClean="0">
                <a:latin typeface="Arial Narrow" pitchFamily="34" charset="0"/>
              </a:rPr>
              <a:t>of the coefficients 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of intercepts 1/p 1/q 1/r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*</a:t>
            </a:r>
            <a:r>
              <a:rPr lang="en-US" dirty="0" smtClean="0">
                <a:latin typeface="Arial Narrow" pitchFamily="34" charset="0"/>
              </a:rPr>
              <a:t>If fractions result, multiply with LCM to get </a:t>
            </a: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smallest integer.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*</a:t>
            </a:r>
            <a:r>
              <a:rPr lang="en-US" dirty="0" smtClean="0">
                <a:latin typeface="Arial Narrow" pitchFamily="34" charset="0"/>
              </a:rPr>
              <a:t>Write it in paranthesis </a:t>
            </a: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(hkl).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7" name="Picture 6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2594" y="1524001"/>
            <a:ext cx="3351406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Algerian" pitchFamily="82" charset="0"/>
              </a:rPr>
              <a:t>Miller indices: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Plane intercepts axes at 4a 2b 3 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Reciprocal of coefficient:                   </a:t>
            </a:r>
          </a:p>
          <a:p>
            <a:pPr>
              <a:buNone/>
            </a:pPr>
            <a:endParaRPr lang="en-US" dirty="0">
              <a:latin typeface="Arial Narrow" pitchFamily="34" charset="0"/>
            </a:endParaRPr>
          </a:p>
          <a:p>
            <a:pPr>
              <a:buNone/>
            </a:pPr>
            <a:r>
              <a:rPr lang="en-US" dirty="0" smtClean="0">
                <a:latin typeface="Arial Narrow" pitchFamily="34" charset="0"/>
              </a:rPr>
              <a:t>Multiply with LCM:                       </a:t>
            </a:r>
          </a:p>
          <a:p>
            <a:pPr>
              <a:buNone/>
            </a:pPr>
            <a:endParaRPr lang="en-US" dirty="0">
              <a:latin typeface="Arial Narrow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Arial Narrow" pitchFamily="34" charset="0"/>
              </a:rPr>
              <a:t>Indices of the plane (Miller): (3 6 4 )</a:t>
            </a:r>
          </a:p>
          <a:p>
            <a:pPr>
              <a:buNone/>
            </a:pPr>
            <a:r>
              <a:rPr lang="en-US" dirty="0" smtClean="0">
                <a:solidFill>
                  <a:srgbClr val="FF3399"/>
                </a:solidFill>
                <a:latin typeface="Arial Narrow" pitchFamily="34" charset="0"/>
              </a:rPr>
              <a:t>Indices of the direction :[3 6 4] 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733799" y="2057400"/>
          <a:ext cx="144780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380880" imgH="393480" progId="Equation.3">
                  <p:embed/>
                </p:oleObj>
              </mc:Choice>
              <mc:Fallback>
                <p:oleObj name="Equation" r:id="rId5" imgW="3808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799" y="2057400"/>
                        <a:ext cx="1447801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895600" y="3200400"/>
          <a:ext cx="1905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8" imgW="571320" imgH="393480" progId="Equation.3">
                  <p:embed/>
                </p:oleObj>
              </mc:Choice>
              <mc:Fallback>
                <p:oleObj name="Equation" r:id="rId8" imgW="57132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200400"/>
                        <a:ext cx="1905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402" y="1524000"/>
            <a:ext cx="3328798" cy="3635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52400" y="228601"/>
          <a:ext cx="8839200" cy="2476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1614"/>
                <a:gridCol w="1647986"/>
                <a:gridCol w="2209800"/>
                <a:gridCol w="2209800"/>
              </a:tblGrid>
              <a:tr h="545669">
                <a:tc>
                  <a:txBody>
                    <a:bodyPr/>
                    <a:lstStyle/>
                    <a:p>
                      <a:r>
                        <a:rPr lang="en-US" dirty="0" smtClean="0"/>
                        <a:t>Axis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705173">
                <a:tc>
                  <a:txBody>
                    <a:bodyPr/>
                    <a:lstStyle/>
                    <a:p>
                      <a:r>
                        <a:rPr lang="en-US" dirty="0" smtClean="0"/>
                        <a:t>Coefficient</a:t>
                      </a:r>
                      <a:r>
                        <a:rPr lang="en-US" baseline="0" dirty="0" smtClean="0"/>
                        <a:t> of </a:t>
                      </a:r>
                    </a:p>
                    <a:p>
                      <a:r>
                        <a:rPr lang="en-US" baseline="0" dirty="0" smtClean="0"/>
                        <a:t>Intercept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9988">
                <a:tc>
                  <a:txBody>
                    <a:bodyPr/>
                    <a:lstStyle/>
                    <a:p>
                      <a:r>
                        <a:rPr lang="en-US" dirty="0" smtClean="0"/>
                        <a:t>Reciprocals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1/1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5669">
                <a:tc>
                  <a:txBody>
                    <a:bodyPr/>
                    <a:lstStyle/>
                    <a:p>
                      <a:r>
                        <a:rPr lang="en-US" dirty="0" smtClean="0"/>
                        <a:t>Smallest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4800600" y="1066800"/>
          <a:ext cx="1219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5" imgW="152280" imgH="126720" progId="Equation.3">
                  <p:embed/>
                </p:oleObj>
              </mc:Choice>
              <mc:Fallback>
                <p:oleObj name="Equation" r:id="rId5" imgW="152280" imgH="126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066800"/>
                        <a:ext cx="1219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6858000" y="1066800"/>
          <a:ext cx="1295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Equation" r:id="rId8" imgW="152280" imgH="126720" progId="Equation.3">
                  <p:embed/>
                </p:oleObj>
              </mc:Choice>
              <mc:Fallback>
                <p:oleObj name="Equation" r:id="rId8" imgW="152280" imgH="1267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066800"/>
                        <a:ext cx="12954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Equation" r:id="rId10" imgW="114120" imgH="215640" progId="Equation.3">
                  <p:embed/>
                </p:oleObj>
              </mc:Choice>
              <mc:Fallback>
                <p:oleObj name="Equation" r:id="rId10" imgW="11412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4876800" y="1676400"/>
          <a:ext cx="1066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Equation" r:id="rId11" imgW="291960" imgH="177480" progId="Equation.3">
                  <p:embed/>
                </p:oleObj>
              </mc:Choice>
              <mc:Fallback>
                <p:oleObj name="Equation" r:id="rId11" imgW="29196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676400"/>
                        <a:ext cx="1066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Equation" r:id="rId13" imgW="114120" imgH="215640" progId="Equation.3">
                  <p:embed/>
                </p:oleObj>
              </mc:Choice>
              <mc:Fallback>
                <p:oleObj name="Equation" r:id="rId13" imgW="11412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7086600" y="1752600"/>
          <a:ext cx="1143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Equation" r:id="rId14" imgW="291960" imgH="177480" progId="Equation.3">
                  <p:embed/>
                </p:oleObj>
              </mc:Choice>
              <mc:Fallback>
                <p:oleObj name="Equation" r:id="rId14" imgW="29196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752600"/>
                        <a:ext cx="11430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52400" y="2667000"/>
          <a:ext cx="8839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Miller    Indices                  (100)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838046"/>
              </p:ext>
            </p:extLst>
          </p:nvPr>
        </p:nvGraphicFramePr>
        <p:xfrm>
          <a:off x="457200" y="304800"/>
          <a:ext cx="8305801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250"/>
                <a:gridCol w="1601421"/>
                <a:gridCol w="1241929"/>
                <a:gridCol w="1600201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Axis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Coefficient of intercept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Reciprocals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1/1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Smallest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4495800" y="914400"/>
          <a:ext cx="990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Equation" r:id="rId5" imgW="152280" imgH="126720" progId="Equation.3">
                  <p:embed/>
                </p:oleObj>
              </mc:Choice>
              <mc:Fallback>
                <p:oleObj name="Equation" r:id="rId5" imgW="152280" imgH="126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914400"/>
                        <a:ext cx="9906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7315200" y="914400"/>
          <a:ext cx="990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Equation" r:id="rId8" imgW="152280" imgH="126720" progId="Equation.3">
                  <p:embed/>
                </p:oleObj>
              </mc:Choice>
              <mc:Fallback>
                <p:oleObj name="Equation" r:id="rId8" imgW="152280" imgH="1267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914400"/>
                        <a:ext cx="9906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Equation" r:id="rId10" imgW="114120" imgH="215640" progId="Equation.3">
                  <p:embed/>
                </p:oleObj>
              </mc:Choice>
              <mc:Fallback>
                <p:oleObj name="Equation" r:id="rId10" imgW="11412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4572000" y="1447800"/>
          <a:ext cx="990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Equation" r:id="rId11" imgW="291960" imgH="177480" progId="Equation.3">
                  <p:embed/>
                </p:oleObj>
              </mc:Choice>
              <mc:Fallback>
                <p:oleObj name="Equation" r:id="rId11" imgW="29196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447800"/>
                        <a:ext cx="990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Equation" r:id="rId13" imgW="114120" imgH="215640" progId="Equation.3">
                  <p:embed/>
                </p:oleObj>
              </mc:Choice>
              <mc:Fallback>
                <p:oleObj name="Equation" r:id="rId13" imgW="11412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7315200" y="1447800"/>
          <a:ext cx="9080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Equation" r:id="rId14" imgW="291960" imgH="177480" progId="Equation.3">
                  <p:embed/>
                </p:oleObj>
              </mc:Choice>
              <mc:Fallback>
                <p:oleObj name="Equation" r:id="rId14" imgW="29196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447800"/>
                        <a:ext cx="9080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57200" y="2438400"/>
          <a:ext cx="8305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Miller    Indices            (010)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048000"/>
            <a:ext cx="4186239" cy="353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04800"/>
          <a:ext cx="82296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Axis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Coefficient of </a:t>
                      </a:r>
                    </a:p>
                    <a:p>
                      <a:r>
                        <a:rPr lang="en-US" dirty="0" smtClean="0"/>
                        <a:t>Intercepts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</a:tr>
              <a:tr h="617220">
                <a:tc>
                  <a:txBody>
                    <a:bodyPr/>
                    <a:lstStyle/>
                    <a:p>
                      <a:r>
                        <a:rPr lang="en-US" dirty="0" smtClean="0"/>
                        <a:t>Reciprocals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1/1</a:t>
                      </a:r>
                      <a:endParaRPr lang="en-US" sz="28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Smallest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590800"/>
          <a:ext cx="8229600" cy="5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Miller   Indices           (001)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800600" y="914400"/>
          <a:ext cx="1524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Equation" r:id="rId5" imgW="152280" imgH="126720" progId="Equation.3">
                  <p:embed/>
                </p:oleObj>
              </mc:Choice>
              <mc:Fallback>
                <p:oleObj name="Equation" r:id="rId5" imgW="152280" imgH="126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914400"/>
                        <a:ext cx="1524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2667000" y="914400"/>
          <a:ext cx="1524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Equation" r:id="rId8" imgW="152280" imgH="126720" progId="Equation.3">
                  <p:embed/>
                </p:oleObj>
              </mc:Choice>
              <mc:Fallback>
                <p:oleObj name="Equation" r:id="rId8" imgW="152280" imgH="1267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914400"/>
                        <a:ext cx="1524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Equation" r:id="rId10" imgW="114120" imgH="215640" progId="Equation.3">
                  <p:embed/>
                </p:oleObj>
              </mc:Choice>
              <mc:Fallback>
                <p:oleObj name="Equation" r:id="rId10" imgW="11412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4724400" y="1447800"/>
          <a:ext cx="1219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Equation" r:id="rId11" imgW="291960" imgH="177480" progId="Equation.3">
                  <p:embed/>
                </p:oleObj>
              </mc:Choice>
              <mc:Fallback>
                <p:oleObj name="Equation" r:id="rId11" imgW="29196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447800"/>
                        <a:ext cx="1219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Equation" r:id="rId13" imgW="114120" imgH="215640" progId="Equation.3">
                  <p:embed/>
                </p:oleObj>
              </mc:Choice>
              <mc:Fallback>
                <p:oleObj name="Equation" r:id="rId13" imgW="11412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2819400" y="1524000"/>
          <a:ext cx="8382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Equation" r:id="rId14" imgW="291960" imgH="177480" progId="Equation.3">
                  <p:embed/>
                </p:oleObj>
              </mc:Choice>
              <mc:Fallback>
                <p:oleObj name="Equation" r:id="rId14" imgW="29196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524000"/>
                        <a:ext cx="8382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63" y="3402106"/>
            <a:ext cx="2733675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04800"/>
          <a:ext cx="82296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828800"/>
                <a:gridCol w="1676400"/>
                <a:gridCol w="1752600"/>
              </a:tblGrid>
              <a:tr h="476250">
                <a:tc>
                  <a:txBody>
                    <a:bodyPr/>
                    <a:lstStyle/>
                    <a:p>
                      <a:r>
                        <a:rPr lang="en-US" dirty="0" smtClean="0"/>
                        <a:t>Axis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dirty="0" smtClean="0"/>
                        <a:t>Coefficient</a:t>
                      </a:r>
                      <a:r>
                        <a:rPr lang="en-US" baseline="0" dirty="0" smtClean="0"/>
                        <a:t> of intercept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dirty="0" smtClean="0"/>
                        <a:t>Reciprocals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1/1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1/1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dirty="0" smtClean="0"/>
                        <a:t>Smallest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209800"/>
          <a:ext cx="8229600" cy="44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47040">
                <a:tc>
                  <a:txBody>
                    <a:bodyPr/>
                    <a:lstStyle/>
                    <a:p>
                      <a:r>
                        <a:rPr lang="en-US" dirty="0" smtClean="0"/>
                        <a:t>Miller    Indices      (110)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7315200" y="838200"/>
          <a:ext cx="838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5" imgW="152280" imgH="126720" progId="Equation.3">
                  <p:embed/>
                </p:oleObj>
              </mc:Choice>
              <mc:Fallback>
                <p:oleObj name="Equation" r:id="rId5" imgW="152280" imgH="126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838200"/>
                        <a:ext cx="838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7086600" y="1295400"/>
          <a:ext cx="10604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Equation" r:id="rId8" imgW="291960" imgH="177480" progId="Equation.3">
                  <p:embed/>
                </p:oleObj>
              </mc:Choice>
              <mc:Fallback>
                <p:oleObj name="Equation" r:id="rId8" imgW="29196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295400"/>
                        <a:ext cx="10604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810814"/>
            <a:ext cx="4495800" cy="405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74320"/>
          <a:ext cx="8229600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Axis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Coefficient of </a:t>
                      </a:r>
                    </a:p>
                    <a:p>
                      <a:r>
                        <a:rPr lang="en-US" dirty="0" smtClean="0"/>
                        <a:t>Intercept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/>
                        <a:t>Reciprocals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1/1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1/1</a:t>
                      </a:r>
                      <a:endParaRPr lang="en-US" sz="24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US" dirty="0" smtClean="0"/>
                        <a:t>Smallest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800600" y="914400"/>
          <a:ext cx="1447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5" imgW="152280" imgH="126720" progId="Equation.3">
                  <p:embed/>
                </p:oleObj>
              </mc:Choice>
              <mc:Fallback>
                <p:oleObj name="Equation" r:id="rId5" imgW="152280" imgH="126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914400"/>
                        <a:ext cx="1447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4724400" y="1524000"/>
          <a:ext cx="1066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8" imgW="291960" imgH="177480" progId="Equation.3">
                  <p:embed/>
                </p:oleObj>
              </mc:Choice>
              <mc:Fallback>
                <p:oleObj name="Equation" r:id="rId8" imgW="29196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524000"/>
                        <a:ext cx="1066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2362200"/>
          <a:ext cx="82296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Miller    Indices         (101)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980946"/>
            <a:ext cx="4176712" cy="3693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Ramdhenu Mukta</Template>
  <TotalTime>146</TotalTime>
  <Words>350</Words>
  <Application>Microsoft Office PowerPoint</Application>
  <PresentationFormat>On-screen Show (4:3)</PresentationFormat>
  <Paragraphs>134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Oriel</vt:lpstr>
      <vt:lpstr>Equation</vt:lpstr>
      <vt:lpstr> Miller Indices </vt:lpstr>
      <vt:lpstr>Introduction:</vt:lpstr>
      <vt:lpstr>Steps to determine miller indices of a plane:</vt:lpstr>
      <vt:lpstr>Miller indices: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</dc:title>
  <dc:creator>user</dc:creator>
  <cp:lastModifiedBy>Lenovo</cp:lastModifiedBy>
  <cp:revision>17</cp:revision>
  <dcterms:created xsi:type="dcterms:W3CDTF">2006-08-16T00:00:00Z</dcterms:created>
  <dcterms:modified xsi:type="dcterms:W3CDTF">2022-10-25T17:32:17Z</dcterms:modified>
</cp:coreProperties>
</file>