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BA84-86F5-49F9-9717-CDA75A240D8F}"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BA84-86F5-49F9-9717-CDA75A240D8F}"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351EBA84-86F5-49F9-9717-CDA75A240D8F}"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BA84-86F5-49F9-9717-CDA75A240D8F}"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1EBA84-86F5-49F9-9717-CDA75A240D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EBA84-86F5-49F9-9717-CDA75A240D8F}"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1EBA84-86F5-49F9-9717-CDA75A240D8F}"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1EBA84-86F5-49F9-9717-CDA75A240D8F}"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1EBA84-86F5-49F9-9717-CDA75A240D8F}"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23C8301-1773-4FBA-B5FE-DFAD82702B18}"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1EBA84-86F5-49F9-9717-CDA75A240D8F}"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23C8301-1773-4FBA-B5FE-DFAD82702B18}" type="datetimeFigureOut">
              <a:rPr lang="en-US" smtClean="0"/>
              <a:pPr/>
              <a:t>10/26/2022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351EBA84-86F5-49F9-9717-CDA75A240D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23C8301-1773-4FBA-B5FE-DFAD82702B18}" type="datetimeFigureOut">
              <a:rPr lang="en-US" smtClean="0"/>
              <a:pPr/>
              <a:t>10/26/2022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51EBA84-86F5-49F9-9717-CDA75A240D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dissolv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05400" y="3657600"/>
            <a:ext cx="3581400" cy="2968752"/>
          </a:xfrm>
          <a:ln>
            <a:solidFill>
              <a:schemeClr val="accent1"/>
            </a:solidFill>
          </a:ln>
        </p:spPr>
        <p:txBody>
          <a:bodyPr>
            <a:normAutofit fontScale="90000"/>
          </a:bodyPr>
          <a:lstStyle/>
          <a:p>
            <a:r>
              <a:rPr lang="en-US" i="1" u="sng" dirty="0" smtClean="0">
                <a:solidFill>
                  <a:srgbClr val="002060"/>
                </a:solidFill>
                <a:latin typeface="Andalus" pitchFamily="18" charset="-78"/>
                <a:cs typeface="Andalus" pitchFamily="18" charset="-78"/>
              </a:rPr>
              <a:t>Presented by</a:t>
            </a:r>
            <a:r>
              <a:rPr lang="en-US" dirty="0" smtClean="0"/>
              <a:t/>
            </a:r>
            <a:br>
              <a:rPr lang="en-US" dirty="0" smtClean="0"/>
            </a:br>
            <a:r>
              <a:rPr lang="en-US" dirty="0" smtClean="0">
                <a:solidFill>
                  <a:srgbClr val="00B0F0"/>
                </a:solidFill>
                <a:latin typeface="Arabic Typesetting" pitchFamily="66" charset="-78"/>
                <a:cs typeface="Arabic Typesetting" pitchFamily="66" charset="-78"/>
              </a:rPr>
              <a:t>Nabajyoti Nath</a:t>
            </a:r>
            <a:br>
              <a:rPr lang="en-US" dirty="0" smtClean="0">
                <a:solidFill>
                  <a:srgbClr val="00B0F0"/>
                </a:solidFill>
                <a:latin typeface="Arabic Typesetting" pitchFamily="66" charset="-78"/>
                <a:cs typeface="Arabic Typesetting" pitchFamily="66" charset="-78"/>
              </a:rPr>
            </a:br>
            <a:r>
              <a:rPr lang="en-US" dirty="0" smtClean="0">
                <a:solidFill>
                  <a:srgbClr val="00B0F0"/>
                </a:solidFill>
                <a:latin typeface="Arabic Typesetting" pitchFamily="66" charset="-78"/>
                <a:cs typeface="Arabic Typesetting" pitchFamily="66" charset="-78"/>
              </a:rPr>
              <a:t>Anubhav Khanikar</a:t>
            </a:r>
            <a:br>
              <a:rPr lang="en-US" dirty="0" smtClean="0">
                <a:solidFill>
                  <a:srgbClr val="00B0F0"/>
                </a:solidFill>
                <a:latin typeface="Arabic Typesetting" pitchFamily="66" charset="-78"/>
                <a:cs typeface="Arabic Typesetting" pitchFamily="66" charset="-78"/>
              </a:rPr>
            </a:br>
            <a:r>
              <a:rPr lang="en-US" dirty="0" smtClean="0">
                <a:solidFill>
                  <a:srgbClr val="00B0F0"/>
                </a:solidFill>
                <a:latin typeface="Arabic Typesetting" pitchFamily="66" charset="-78"/>
                <a:cs typeface="Arabic Typesetting" pitchFamily="66" charset="-78"/>
              </a:rPr>
              <a:t>Sukanya Priya Devi</a:t>
            </a:r>
            <a:br>
              <a:rPr lang="en-US" dirty="0" smtClean="0">
                <a:solidFill>
                  <a:srgbClr val="00B0F0"/>
                </a:solidFill>
                <a:latin typeface="Arabic Typesetting" pitchFamily="66" charset="-78"/>
                <a:cs typeface="Arabic Typesetting" pitchFamily="66" charset="-78"/>
              </a:rPr>
            </a:br>
            <a:r>
              <a:rPr lang="en-US" dirty="0" smtClean="0">
                <a:solidFill>
                  <a:srgbClr val="00B0F0"/>
                </a:solidFill>
                <a:latin typeface="Arabic Typesetting" pitchFamily="66" charset="-78"/>
                <a:cs typeface="Arabic Typesetting" pitchFamily="66" charset="-78"/>
              </a:rPr>
              <a:t>Evarani Payeng</a:t>
            </a:r>
            <a:endParaRPr lang="en-US" dirty="0">
              <a:solidFill>
                <a:srgbClr val="00B0F0"/>
              </a:solidFill>
              <a:latin typeface="Arabic Typesetting" pitchFamily="66" charset="-78"/>
              <a:cs typeface="Arabic Typesetting" pitchFamily="66" charset="-78"/>
            </a:endParaRPr>
          </a:p>
        </p:txBody>
      </p:sp>
      <p:sp>
        <p:nvSpPr>
          <p:cNvPr id="3" name="Subtitle 2"/>
          <p:cNvSpPr>
            <a:spLocks noGrp="1"/>
          </p:cNvSpPr>
          <p:nvPr>
            <p:ph type="subTitle" idx="1"/>
          </p:nvPr>
        </p:nvSpPr>
        <p:spPr>
          <a:xfrm>
            <a:off x="685800" y="609600"/>
            <a:ext cx="8077200" cy="2718816"/>
          </a:xfrm>
          <a:solidFill>
            <a:schemeClr val="bg1"/>
          </a:solidFill>
        </p:spPr>
        <p:txBody>
          <a:bodyPr>
            <a:normAutofit/>
          </a:bodyPr>
          <a:lstStyle/>
          <a:p>
            <a:pPr algn="ctr"/>
            <a:r>
              <a:rPr lang="en-US" sz="3200" dirty="0" smtClean="0">
                <a:solidFill>
                  <a:srgbClr val="7030A0"/>
                </a:solidFill>
                <a:latin typeface="Algerian" pitchFamily="82" charset="0"/>
              </a:rPr>
              <a:t>LAKHIMPUR TELAHI KAMALABARIA COLLEGE</a:t>
            </a:r>
          </a:p>
          <a:p>
            <a:pPr algn="ctr"/>
            <a:r>
              <a:rPr lang="en-US" sz="3200" dirty="0" smtClean="0">
                <a:solidFill>
                  <a:srgbClr val="7030A0"/>
                </a:solidFill>
                <a:latin typeface="Algerian" pitchFamily="82" charset="0"/>
              </a:rPr>
              <a:t>Department of physics</a:t>
            </a:r>
          </a:p>
          <a:p>
            <a:pPr algn="ctr"/>
            <a:r>
              <a:rPr lang="en-US" sz="4000" dirty="0" smtClean="0">
                <a:solidFill>
                  <a:srgbClr val="FF0000"/>
                </a:solidFill>
                <a:latin typeface="Agency FB" pitchFamily="34" charset="0"/>
              </a:rPr>
              <a:t>Presentation on astronomical  distances</a:t>
            </a:r>
            <a:endParaRPr lang="en-US" sz="4000" dirty="0">
              <a:solidFill>
                <a:srgbClr val="FF0000"/>
              </a:solidFill>
              <a:latin typeface="Agency FB" pitchFamily="34"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Astronomical Distances</a:t>
            </a:r>
            <a:endParaRPr lang="en-US" dirty="0"/>
          </a:p>
        </p:txBody>
      </p:sp>
      <p:sp>
        <p:nvSpPr>
          <p:cNvPr id="3" name="Content Placeholder 2"/>
          <p:cNvSpPr>
            <a:spLocks noGrp="1"/>
          </p:cNvSpPr>
          <p:nvPr>
            <p:ph idx="1"/>
          </p:nvPr>
        </p:nvSpPr>
        <p:spPr/>
        <p:txBody>
          <a:bodyPr>
            <a:normAutofit/>
          </a:bodyPr>
          <a:lstStyle/>
          <a:p>
            <a:pPr>
              <a:buNone/>
            </a:pPr>
            <a:r>
              <a:rPr lang="en-US" dirty="0" smtClean="0"/>
              <a:t>		The SI unit for length, the meter, is a very small unit to measure astronomical distances since the distances between astronomical objects are really really large.</a:t>
            </a:r>
          </a:p>
          <a:p>
            <a:pPr>
              <a:buNone/>
            </a:pPr>
            <a:r>
              <a:rPr lang="en-US" dirty="0" smtClean="0"/>
              <a:t>		 When dealing with the great distances within our Solar System, astronomical units (AU), which are multiples of the distance from the Earth to the Sun, are used.</a:t>
            </a:r>
          </a:p>
          <a:p>
            <a:pPr>
              <a:buNone/>
            </a:pPr>
            <a:endParaRPr lang="en-US"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066800" y="4114800"/>
            <a:ext cx="25146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Astronomical distances</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7030A0"/>
                </a:solidFill>
              </a:rPr>
              <a:t>The Astronomical Unit (AU)- </a:t>
            </a:r>
            <a:r>
              <a:rPr lang="en-US" dirty="0" smtClean="0"/>
              <a:t>this is the average distance between the Earth and the Sun. This unit is more used within the Solar System.</a:t>
            </a:r>
          </a:p>
          <a:p>
            <a:pPr>
              <a:buNone/>
            </a:pPr>
            <a:endParaRPr lang="en-US" dirty="0"/>
          </a:p>
        </p:txBody>
      </p:sp>
      <p:pic>
        <p:nvPicPr>
          <p:cNvPr id="5" name="Picture 4" descr="c0507631-800px-wm.jpg"/>
          <p:cNvPicPr>
            <a:picLocks noChangeAspect="1"/>
          </p:cNvPicPr>
          <p:nvPr/>
        </p:nvPicPr>
        <p:blipFill>
          <a:blip r:embed="rId2"/>
          <a:stretch>
            <a:fillRect/>
          </a:stretch>
        </p:blipFill>
        <p:spPr>
          <a:xfrm>
            <a:off x="3657600" y="3429000"/>
            <a:ext cx="4876800" cy="3065417"/>
          </a:xfrm>
          <a:prstGeom prst="rect">
            <a:avLst/>
          </a:prstGeom>
        </p:spPr>
      </p:pic>
      <p:sp>
        <p:nvSpPr>
          <p:cNvPr id="6" name="TextBox 5"/>
          <p:cNvSpPr txBox="1"/>
          <p:nvPr/>
        </p:nvSpPr>
        <p:spPr>
          <a:xfrm>
            <a:off x="838200" y="4114800"/>
            <a:ext cx="2667000" cy="369332"/>
          </a:xfrm>
          <a:prstGeom prst="rect">
            <a:avLst/>
          </a:prstGeom>
          <a:noFill/>
        </p:spPr>
        <p:txBody>
          <a:bodyPr wrap="square" rtlCol="0">
            <a:spAutoFit/>
          </a:bodyPr>
          <a:lstStyle/>
          <a:p>
            <a:endParaRPr lang="en-US" dirty="0"/>
          </a:p>
        </p:txBody>
      </p:sp>
      <p:sp>
        <p:nvSpPr>
          <p:cNvPr id="9" name="TextBox 8"/>
          <p:cNvSpPr txBox="1"/>
          <p:nvPr/>
        </p:nvSpPr>
        <p:spPr>
          <a:xfrm>
            <a:off x="1066800" y="4114800"/>
            <a:ext cx="2514600" cy="1200329"/>
          </a:xfrm>
          <a:prstGeom prst="rect">
            <a:avLst/>
          </a:prstGeom>
          <a:noFill/>
        </p:spPr>
        <p:txBody>
          <a:bodyPr wrap="square" rtlCol="0">
            <a:spAutoFit/>
          </a:bodyPr>
          <a:lstStyle/>
          <a:p>
            <a:r>
              <a:rPr lang="en-US" dirty="0" smtClean="0"/>
              <a:t>1AU= 150 000 000 km</a:t>
            </a:r>
          </a:p>
          <a:p>
            <a:r>
              <a:rPr lang="en-US" dirty="0"/>
              <a:t>	</a:t>
            </a:r>
            <a:r>
              <a:rPr lang="en-US" dirty="0" smtClean="0"/>
              <a:t>or</a:t>
            </a:r>
          </a:p>
          <a:p>
            <a:r>
              <a:rPr lang="en-US" dirty="0" smtClean="0"/>
              <a:t>1AU= 1.5×10^11 m</a:t>
            </a:r>
            <a:endParaRPr lang="en-US" dirty="0"/>
          </a:p>
          <a:p>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2209800" y="6172200"/>
            <a:ext cx="3657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Astronomical distances</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7030A0"/>
                </a:solidFill>
              </a:rPr>
              <a:t>The light year (ly) </a:t>
            </a:r>
            <a:r>
              <a:rPr lang="en-US" dirty="0" smtClean="0"/>
              <a:t>–This is the distance travels by light in one year.</a:t>
            </a:r>
          </a:p>
          <a:p>
            <a:pPr>
              <a:buNone/>
            </a:pPr>
            <a:r>
              <a:rPr lang="en-US" dirty="0" smtClean="0"/>
              <a:t>	</a:t>
            </a:r>
            <a:endParaRPr lang="en-US" dirty="0"/>
          </a:p>
        </p:txBody>
      </p:sp>
      <p:pic>
        <p:nvPicPr>
          <p:cNvPr id="4" name="Picture 3" descr="Screenshot_1.jpg"/>
          <p:cNvPicPr>
            <a:picLocks noChangeAspect="1"/>
          </p:cNvPicPr>
          <p:nvPr/>
        </p:nvPicPr>
        <p:blipFill>
          <a:blip r:embed="rId2"/>
          <a:stretch>
            <a:fillRect/>
          </a:stretch>
        </p:blipFill>
        <p:spPr>
          <a:xfrm>
            <a:off x="1219200" y="2895600"/>
            <a:ext cx="6985312" cy="852488"/>
          </a:xfrm>
          <a:prstGeom prst="rect">
            <a:avLst/>
          </a:prstGeom>
        </p:spPr>
      </p:pic>
      <p:pic>
        <p:nvPicPr>
          <p:cNvPr id="5" name="Picture 4" descr="Screenshot_2.jpg"/>
          <p:cNvPicPr>
            <a:picLocks noChangeAspect="1"/>
          </p:cNvPicPr>
          <p:nvPr/>
        </p:nvPicPr>
        <p:blipFill>
          <a:blip r:embed="rId3"/>
          <a:stretch>
            <a:fillRect/>
          </a:stretch>
        </p:blipFill>
        <p:spPr>
          <a:xfrm>
            <a:off x="2514600" y="3810000"/>
            <a:ext cx="3505200" cy="573578"/>
          </a:xfrm>
          <a:prstGeom prst="rect">
            <a:avLst/>
          </a:prstGeom>
        </p:spPr>
      </p:pic>
      <p:pic>
        <p:nvPicPr>
          <p:cNvPr id="6" name="Picture 5" descr="Screenshot_3.jpg"/>
          <p:cNvPicPr>
            <a:picLocks noChangeAspect="1"/>
          </p:cNvPicPr>
          <p:nvPr/>
        </p:nvPicPr>
        <p:blipFill>
          <a:blip r:embed="rId4"/>
          <a:stretch>
            <a:fillRect/>
          </a:stretch>
        </p:blipFill>
        <p:spPr>
          <a:xfrm>
            <a:off x="1219200" y="4419601"/>
            <a:ext cx="6934200" cy="762000"/>
          </a:xfrm>
          <a:prstGeom prst="rect">
            <a:avLst/>
          </a:prstGeom>
        </p:spPr>
      </p:pic>
      <p:pic>
        <p:nvPicPr>
          <p:cNvPr id="8" name="Picture 7" descr="Screenshot_4.jpg"/>
          <p:cNvPicPr>
            <a:picLocks noChangeAspect="1"/>
          </p:cNvPicPr>
          <p:nvPr/>
        </p:nvPicPr>
        <p:blipFill>
          <a:blip r:embed="rId5"/>
          <a:stretch>
            <a:fillRect/>
          </a:stretch>
        </p:blipFill>
        <p:spPr>
          <a:xfrm>
            <a:off x="2514600" y="5257800"/>
            <a:ext cx="3429000" cy="857250"/>
          </a:xfrm>
          <a:prstGeom prst="rect">
            <a:avLst/>
          </a:prstGeom>
        </p:spPr>
      </p:pic>
      <p:sp>
        <p:nvSpPr>
          <p:cNvPr id="9" name="TextBox 8"/>
          <p:cNvSpPr txBox="1"/>
          <p:nvPr/>
        </p:nvSpPr>
        <p:spPr>
          <a:xfrm>
            <a:off x="2057400" y="6172200"/>
            <a:ext cx="4343400" cy="400110"/>
          </a:xfrm>
          <a:prstGeom prst="rect">
            <a:avLst/>
          </a:prstGeom>
          <a:noFill/>
        </p:spPr>
        <p:txBody>
          <a:bodyPr wrap="square" rtlCol="0">
            <a:spAutoFit/>
          </a:bodyPr>
          <a:lstStyle/>
          <a:p>
            <a:r>
              <a:rPr lang="en-US" sz="2000" dirty="0">
                <a:solidFill>
                  <a:srgbClr val="7030A0"/>
                </a:solidFill>
              </a:rPr>
              <a:t>A light year is also equals </a:t>
            </a:r>
            <a:r>
              <a:rPr lang="en-US" sz="2000" dirty="0">
                <a:solidFill>
                  <a:srgbClr val="7030A0"/>
                </a:solidFill>
                <a:latin typeface="Arial Unicode MS" pitchFamily="34" charset="-128"/>
                <a:ea typeface="Arial Unicode MS" pitchFamily="34" charset="-128"/>
                <a:cs typeface="Arial Unicode MS" pitchFamily="34" charset="-128"/>
              </a:rPr>
              <a:t>63,241 </a:t>
            </a:r>
            <a:r>
              <a:rPr lang="en-US" sz="2000" dirty="0">
                <a:solidFill>
                  <a:srgbClr val="7030A0"/>
                </a:solidFill>
              </a:rPr>
              <a:t>AU</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Astronomical distances</a:t>
            </a:r>
            <a:endParaRPr lang="en-US" dirty="0"/>
          </a:p>
        </p:txBody>
      </p:sp>
      <p:sp>
        <p:nvSpPr>
          <p:cNvPr id="3" name="Content Placeholder 2"/>
          <p:cNvSpPr>
            <a:spLocks noGrp="1"/>
          </p:cNvSpPr>
          <p:nvPr>
            <p:ph idx="1"/>
          </p:nvPr>
        </p:nvSpPr>
        <p:spPr/>
        <p:txBody>
          <a:bodyPr/>
          <a:lstStyle/>
          <a:p>
            <a:pPr>
              <a:buNone/>
            </a:pPr>
            <a:r>
              <a:rPr lang="en-US" dirty="0" smtClean="0"/>
              <a:t>The parsec (pc) – this the distance at which 1AU subtends an angle of 1 arc second.</a:t>
            </a:r>
          </a:p>
          <a:p>
            <a:pPr>
              <a:buNone/>
            </a:pPr>
            <a:endParaRPr lang="en-US" dirty="0"/>
          </a:p>
        </p:txBody>
      </p:sp>
      <p:pic>
        <p:nvPicPr>
          <p:cNvPr id="4" name="Picture 3" descr="Screenshot_5.jpg"/>
          <p:cNvPicPr>
            <a:picLocks noChangeAspect="1"/>
          </p:cNvPicPr>
          <p:nvPr/>
        </p:nvPicPr>
        <p:blipFill>
          <a:blip r:embed="rId2"/>
          <a:stretch>
            <a:fillRect/>
          </a:stretch>
        </p:blipFill>
        <p:spPr>
          <a:xfrm>
            <a:off x="990600" y="3124200"/>
            <a:ext cx="3342640" cy="1066800"/>
          </a:xfrm>
          <a:prstGeom prst="rect">
            <a:avLst/>
          </a:prstGeom>
        </p:spPr>
      </p:pic>
      <p:pic>
        <p:nvPicPr>
          <p:cNvPr id="5" name="Picture 4" descr="Screenshot_6.jpg"/>
          <p:cNvPicPr>
            <a:picLocks noChangeAspect="1"/>
          </p:cNvPicPr>
          <p:nvPr/>
        </p:nvPicPr>
        <p:blipFill>
          <a:blip r:embed="rId3"/>
          <a:stretch>
            <a:fillRect/>
          </a:stretch>
        </p:blipFill>
        <p:spPr>
          <a:xfrm>
            <a:off x="685800" y="4572000"/>
            <a:ext cx="3893574" cy="2057400"/>
          </a:xfrm>
          <a:prstGeom prst="rect">
            <a:avLst/>
          </a:prstGeom>
        </p:spPr>
      </p:pic>
      <p:pic>
        <p:nvPicPr>
          <p:cNvPr id="6" name="Picture 5" descr="Screenshot_7.jpg"/>
          <p:cNvPicPr>
            <a:picLocks noChangeAspect="1"/>
          </p:cNvPicPr>
          <p:nvPr/>
        </p:nvPicPr>
        <p:blipFill>
          <a:blip r:embed="rId4"/>
          <a:stretch>
            <a:fillRect/>
          </a:stretch>
        </p:blipFill>
        <p:spPr>
          <a:xfrm>
            <a:off x="5638800" y="2765649"/>
            <a:ext cx="2895600" cy="3916870"/>
          </a:xfrm>
          <a:prstGeom prst="rect">
            <a:avLst/>
          </a:prstGeom>
        </p:spPr>
        <p:style>
          <a:lnRef idx="3">
            <a:schemeClr val="lt1"/>
          </a:lnRef>
          <a:fillRef idx="1">
            <a:schemeClr val="dk1"/>
          </a:fillRef>
          <a:effectRef idx="1">
            <a:schemeClr val="dk1"/>
          </a:effectRef>
          <a:fontRef idx="minor">
            <a:schemeClr val="lt1"/>
          </a:fontRef>
        </p:style>
      </p:pic>
      <p:pic>
        <p:nvPicPr>
          <p:cNvPr id="7" name="Picture 6" descr="Screenshot_8.jpg"/>
          <p:cNvPicPr>
            <a:picLocks noChangeAspect="1"/>
          </p:cNvPicPr>
          <p:nvPr/>
        </p:nvPicPr>
        <p:blipFill>
          <a:blip r:embed="rId5"/>
          <a:stretch>
            <a:fillRect/>
          </a:stretch>
        </p:blipFill>
        <p:spPr>
          <a:xfrm>
            <a:off x="5715000" y="2895600"/>
            <a:ext cx="304800" cy="238539"/>
          </a:xfrm>
          <a:prstGeom prst="rect">
            <a:avLst/>
          </a:prstGeom>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Conclussion</a:t>
            </a:r>
            <a:endParaRPr lang="en-US" dirty="0"/>
          </a:p>
        </p:txBody>
      </p:sp>
      <p:sp>
        <p:nvSpPr>
          <p:cNvPr id="3" name="Content Placeholder 2"/>
          <p:cNvSpPr>
            <a:spLocks noGrp="1"/>
          </p:cNvSpPr>
          <p:nvPr>
            <p:ph idx="1"/>
          </p:nvPr>
        </p:nvSpPr>
        <p:spPr>
          <a:xfrm>
            <a:off x="457200" y="1981200"/>
            <a:ext cx="8229600" cy="4343400"/>
          </a:xfrm>
        </p:spPr>
        <p:txBody>
          <a:bodyPr>
            <a:normAutofit fontScale="70000" lnSpcReduction="20000"/>
          </a:bodyPr>
          <a:lstStyle/>
          <a:p>
            <a:pPr>
              <a:buNone/>
            </a:pPr>
            <a:r>
              <a:rPr lang="en-US" dirty="0" smtClean="0"/>
              <a:t>		</a:t>
            </a:r>
            <a:r>
              <a:rPr lang="en-US" sz="4600" dirty="0" smtClean="0"/>
              <a:t>The great distances measured in Astronomy require units much larger than kilometers or miles. For distances within our Solar System, astronomical units (AU) or multiples of the distance from the Earth to the Sun are used. For distances to stars or galaxies, light years are used. A third unit that is preferred by astronomers is the parsec, which is even greater than a light year in distance.</a:t>
            </a:r>
            <a:endParaRPr lang="en-US" sz="4600"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590800"/>
            <a:ext cx="8229600" cy="1251062"/>
          </a:xfrm>
        </p:spPr>
        <p:txBody>
          <a:bodyPr/>
          <a:lstStyle/>
          <a:p>
            <a:pPr algn="ctr"/>
            <a:r>
              <a:rPr lang="en-US" dirty="0" smtClean="0">
                <a:solidFill>
                  <a:srgbClr val="7030A0"/>
                </a:solidFill>
                <a:latin typeface="Algerian" pitchFamily="82" charset="0"/>
              </a:rPr>
              <a:t>THANK YOU</a:t>
            </a:r>
            <a:endParaRPr lang="en-US" dirty="0">
              <a:solidFill>
                <a:srgbClr val="7030A0"/>
              </a:solidFill>
              <a:latin typeface="Algerian" pitchFamily="82" charset="0"/>
            </a:endParaRP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117</TotalTime>
  <Words>58</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Module</vt:lpstr>
      <vt:lpstr>Presented by Nabajyoti Nath Anubhav Khanikar Sukanya Priya Devi Evarani Payeng</vt:lpstr>
      <vt:lpstr>Astronomical Distances</vt:lpstr>
      <vt:lpstr>Astronomical distances</vt:lpstr>
      <vt:lpstr>Astronomical distances</vt:lpstr>
      <vt:lpstr>Astronomical distances</vt:lpstr>
      <vt:lpstr>Conclussion</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Astronomical distances</dc:title>
  <dc:creator>PC</dc:creator>
  <cp:lastModifiedBy>PC</cp:lastModifiedBy>
  <cp:revision>13</cp:revision>
  <dcterms:created xsi:type="dcterms:W3CDTF">2022-10-26T01:23:20Z</dcterms:created>
  <dcterms:modified xsi:type="dcterms:W3CDTF">2022-10-26T05:31:53Z</dcterms:modified>
</cp:coreProperties>
</file>