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7" r:id="rId4"/>
    <p:sldId id="258" r:id="rId5"/>
    <p:sldId id="264" r:id="rId6"/>
    <p:sldId id="261" r:id="rId7"/>
    <p:sldId id="259" r:id="rId8"/>
    <p:sldId id="265" r:id="rId9"/>
    <p:sldId id="260" r:id="rId10"/>
    <p:sldId id="262"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B6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6"/>
            <a:ext cx="762000" cy="365125"/>
          </a:xfrm>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10/25/2022</a:t>
            </a:fld>
            <a:endParaRPr lang="en-US"/>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9000"/>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458200" cy="1600200"/>
          </a:xfrm>
        </p:spPr>
        <p:txBody>
          <a:bodyPr>
            <a:normAutofit/>
          </a:bodyPr>
          <a:lstStyle/>
          <a:p>
            <a:r>
              <a:rPr lang="en-IN" sz="4800" b="1" i="1" u="sng" dirty="0" smtClean="0">
                <a:solidFill>
                  <a:srgbClr val="E0B640"/>
                </a:solidFill>
                <a:latin typeface="Franklin Gothic Heavy" pitchFamily="34" charset="0"/>
              </a:rPr>
              <a:t>THE MILKY WAY  (GALAXY)</a:t>
            </a:r>
            <a:endParaRPr lang="en-US" sz="4800" b="1" i="1" u="sng" dirty="0">
              <a:solidFill>
                <a:srgbClr val="E0B640"/>
              </a:solidFill>
              <a:latin typeface="Franklin Gothic Heavy" pitchFamily="34" charset="0"/>
            </a:endParaRPr>
          </a:p>
        </p:txBody>
      </p:sp>
      <p:sp>
        <p:nvSpPr>
          <p:cNvPr id="6" name="TextBox 5"/>
          <p:cNvSpPr txBox="1"/>
          <p:nvPr/>
        </p:nvSpPr>
        <p:spPr>
          <a:xfrm>
            <a:off x="4114800" y="4800600"/>
            <a:ext cx="4800600" cy="1569660"/>
          </a:xfrm>
          <a:prstGeom prst="rect">
            <a:avLst/>
          </a:prstGeom>
          <a:noFill/>
        </p:spPr>
        <p:txBody>
          <a:bodyPr wrap="square" rtlCol="0">
            <a:spAutoFit/>
          </a:bodyPr>
          <a:lstStyle/>
          <a:p>
            <a:r>
              <a:rPr lang="en-IN" sz="2400" b="1" i="1" u="sng" dirty="0" smtClean="0">
                <a:solidFill>
                  <a:srgbClr val="92D050"/>
                </a:solidFill>
                <a:latin typeface="Arial Black" pitchFamily="34" charset="0"/>
              </a:rPr>
              <a:t>SUBIMMITED  BY :</a:t>
            </a:r>
          </a:p>
          <a:p>
            <a:r>
              <a:rPr lang="en-IN" sz="2400" b="1" i="1" dirty="0" smtClean="0">
                <a:solidFill>
                  <a:srgbClr val="92D050"/>
                </a:solidFill>
              </a:rPr>
              <a:t>GUNIN CHANGMAI</a:t>
            </a:r>
          </a:p>
          <a:p>
            <a:r>
              <a:rPr lang="en-IN" sz="2400" b="1" i="1" dirty="0" smtClean="0">
                <a:solidFill>
                  <a:srgbClr val="92D050"/>
                </a:solidFill>
              </a:rPr>
              <a:t>ROLL NO: 228</a:t>
            </a:r>
          </a:p>
          <a:p>
            <a:r>
              <a:rPr lang="en-IN" sz="2400" b="1" i="1" dirty="0" smtClean="0">
                <a:solidFill>
                  <a:srgbClr val="92D050"/>
                </a:solidFill>
              </a:rPr>
              <a:t>BSc 5</a:t>
            </a:r>
            <a:r>
              <a:rPr lang="en-IN" sz="2400" b="1" i="1" baseline="30000" dirty="0" smtClean="0">
                <a:solidFill>
                  <a:srgbClr val="92D050"/>
                </a:solidFill>
              </a:rPr>
              <a:t>th</a:t>
            </a:r>
            <a:r>
              <a:rPr lang="en-IN" sz="2400" b="1" i="1" dirty="0" smtClean="0">
                <a:solidFill>
                  <a:srgbClr val="92D050"/>
                </a:solidFill>
              </a:rPr>
              <a:t>  sem, Dept. Of Physics</a:t>
            </a:r>
            <a:endParaRPr lang="en-US" sz="2400" b="1" i="1" dirty="0">
              <a:solidFill>
                <a:srgbClr val="92D050"/>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5_ssc2008-10b1.jpg"/>
          <p:cNvPicPr>
            <a:picLocks noChangeAspect="1"/>
          </p:cNvPicPr>
          <p:nvPr/>
        </p:nvPicPr>
        <p:blipFill>
          <a:blip r:embed="rId2" cstate="print"/>
          <a:stretch>
            <a:fillRect/>
          </a:stretch>
        </p:blipFill>
        <p:spPr>
          <a:xfrm>
            <a:off x="0" y="533400"/>
            <a:ext cx="9144000" cy="6324600"/>
          </a:xfrm>
          <a:prstGeom prst="rect">
            <a:avLst/>
          </a:prstGeom>
        </p:spPr>
      </p:pic>
      <p:sp>
        <p:nvSpPr>
          <p:cNvPr id="4" name="TextBox 3"/>
          <p:cNvSpPr txBox="1"/>
          <p:nvPr/>
        </p:nvSpPr>
        <p:spPr>
          <a:xfrm>
            <a:off x="228600" y="1"/>
            <a:ext cx="8534400" cy="461665"/>
          </a:xfrm>
          <a:prstGeom prst="rect">
            <a:avLst/>
          </a:prstGeom>
          <a:noFill/>
        </p:spPr>
        <p:txBody>
          <a:bodyPr wrap="square" rtlCol="0">
            <a:spAutoFit/>
          </a:bodyPr>
          <a:lstStyle/>
          <a:p>
            <a:r>
              <a:rPr lang="en-IN" sz="2400" b="1" i="1" dirty="0" smtClean="0"/>
              <a:t>SOLAR     SYSTEM       IN     MILKY WAY:</a:t>
            </a:r>
            <a:endParaRPr lang="en-US" sz="2400" b="1" i="1"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447800" y="2667000"/>
            <a:ext cx="7239000" cy="1446550"/>
          </a:xfrm>
          <a:prstGeom prst="rect">
            <a:avLst/>
          </a:prstGeom>
          <a:noFill/>
        </p:spPr>
        <p:txBody>
          <a:bodyPr wrap="square" rtlCol="0">
            <a:spAutoFit/>
          </a:bodyPr>
          <a:lstStyle/>
          <a:p>
            <a:r>
              <a:rPr lang="en-IN" sz="8800" dirty="0" smtClean="0">
                <a:solidFill>
                  <a:srgbClr val="E0B640"/>
                </a:solidFill>
                <a:latin typeface="Algerian" pitchFamily="82" charset="0"/>
              </a:rPr>
              <a:t>THANK  YOU !</a:t>
            </a:r>
            <a:endParaRPr lang="en-US" sz="8800" dirty="0">
              <a:solidFill>
                <a:srgbClr val="E0B640"/>
              </a:solidFill>
              <a:latin typeface="Algerian" pitchFamily="82"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i="1" u="sng" spc="600" dirty="0" smtClean="0"/>
              <a:t>CONTAINS:</a:t>
            </a:r>
            <a:endParaRPr lang="en-US" sz="5400" i="1" u="sng" spc="600" dirty="0"/>
          </a:p>
        </p:txBody>
      </p:sp>
      <p:sp>
        <p:nvSpPr>
          <p:cNvPr id="3" name="TextBox 2"/>
          <p:cNvSpPr txBox="1"/>
          <p:nvPr/>
        </p:nvSpPr>
        <p:spPr>
          <a:xfrm>
            <a:off x="1371600" y="1676400"/>
            <a:ext cx="4267200" cy="1754326"/>
          </a:xfrm>
          <a:prstGeom prst="rect">
            <a:avLst/>
          </a:prstGeom>
          <a:noFill/>
        </p:spPr>
        <p:txBody>
          <a:bodyPr wrap="square" rtlCol="0">
            <a:spAutoFit/>
          </a:bodyPr>
          <a:lstStyle/>
          <a:p>
            <a:pPr marL="342900" indent="-342900">
              <a:buAutoNum type="arabicPeriod"/>
            </a:pPr>
            <a:r>
              <a:rPr lang="en-IN" dirty="0" smtClean="0"/>
              <a:t>INTRODUCTION</a:t>
            </a:r>
          </a:p>
          <a:p>
            <a:pPr marL="342900" indent="-342900">
              <a:buAutoNum type="arabicPeriod"/>
            </a:pPr>
            <a:r>
              <a:rPr lang="en-IN" dirty="0" smtClean="0"/>
              <a:t>STRUCTURE</a:t>
            </a:r>
          </a:p>
          <a:p>
            <a:pPr marL="342900" indent="-342900">
              <a:buAutoNum type="arabicPeriod"/>
            </a:pPr>
            <a:r>
              <a:rPr lang="en-IN" dirty="0" smtClean="0"/>
              <a:t>CENTER  OF  THE  MILKY  WAY</a:t>
            </a:r>
          </a:p>
          <a:p>
            <a:pPr marL="342900" indent="-342900">
              <a:buAutoNum type="arabicPeriod"/>
            </a:pPr>
            <a:r>
              <a:rPr lang="en-IN" dirty="0" smtClean="0"/>
              <a:t>COMPONENTS   OF  MILKY  WAY</a:t>
            </a:r>
          </a:p>
          <a:p>
            <a:pPr marL="342900" indent="-342900">
              <a:buAutoNum type="arabicPeriod"/>
            </a:pPr>
            <a:endParaRPr lang="en-IN" dirty="0" smtClean="0"/>
          </a:p>
          <a:p>
            <a:pPr marL="342900" indent="-342900">
              <a:buAutoNum type="arabicPeriod"/>
            </a:pPr>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800" i="1" u="sng" dirty="0" smtClean="0">
                <a:latin typeface="Algerian" pitchFamily="82" charset="0"/>
              </a:rPr>
              <a:t>Introduction</a:t>
            </a:r>
            <a:r>
              <a:rPr lang="en-IN" sz="2800" i="1" u="sng" dirty="0" smtClean="0">
                <a:latin typeface="Algerian" pitchFamily="82" charset="0"/>
              </a:rPr>
              <a:t>:</a:t>
            </a:r>
            <a:endParaRPr lang="en-US" sz="2800" i="1" u="sng" dirty="0">
              <a:latin typeface="Algerian" pitchFamily="82" charset="0"/>
            </a:endParaRPr>
          </a:p>
        </p:txBody>
      </p:sp>
      <p:sp>
        <p:nvSpPr>
          <p:cNvPr id="3" name="TextBox 2"/>
          <p:cNvSpPr txBox="1"/>
          <p:nvPr/>
        </p:nvSpPr>
        <p:spPr>
          <a:xfrm>
            <a:off x="457200" y="1676400"/>
            <a:ext cx="8382000" cy="1815882"/>
          </a:xfrm>
          <a:prstGeom prst="rect">
            <a:avLst/>
          </a:prstGeom>
          <a:noFill/>
        </p:spPr>
        <p:txBody>
          <a:bodyPr wrap="square" rtlCol="0">
            <a:spAutoFit/>
          </a:bodyPr>
          <a:lstStyle/>
          <a:p>
            <a:r>
              <a:rPr lang="en-US" sz="2800" b="1" dirty="0" smtClean="0"/>
              <a:t> </a:t>
            </a:r>
            <a:r>
              <a:rPr lang="en-US" sz="2800" b="1" dirty="0" smtClean="0"/>
              <a:t>    </a:t>
            </a:r>
            <a:r>
              <a:rPr lang="en-US" sz="2800" b="1" dirty="0" smtClean="0"/>
              <a:t>The Milky Way </a:t>
            </a:r>
            <a:r>
              <a:rPr lang="en-US" sz="2800" dirty="0" smtClean="0"/>
              <a:t>is our home galaxy. It is a beautiful spiral galaxy that is about 100,000 light years across. It contains about 200 billion stars and is one of billions of galaxies in the universe.</a:t>
            </a:r>
            <a:endParaRPr lang="en-US" sz="2800" dirty="0"/>
          </a:p>
        </p:txBody>
      </p:sp>
      <p:pic>
        <p:nvPicPr>
          <p:cNvPr id="4" name="Picture 3" descr="download (1).jfif"/>
          <p:cNvPicPr>
            <a:picLocks noChangeAspect="1"/>
          </p:cNvPicPr>
          <p:nvPr/>
        </p:nvPicPr>
        <p:blipFill>
          <a:blip r:embed="rId2"/>
          <a:stretch>
            <a:fillRect/>
          </a:stretch>
        </p:blipFill>
        <p:spPr>
          <a:xfrm>
            <a:off x="1524000" y="3657600"/>
            <a:ext cx="5943600" cy="2895600"/>
          </a:xfrm>
          <a:prstGeom prst="rect">
            <a:avLst/>
          </a:prstGeom>
        </p:spPr>
      </p:pic>
      <p:sp>
        <p:nvSpPr>
          <p:cNvPr id="5" name="TextBox 4"/>
          <p:cNvSpPr txBox="1"/>
          <p:nvPr/>
        </p:nvSpPr>
        <p:spPr>
          <a:xfrm>
            <a:off x="2286000" y="6019801"/>
            <a:ext cx="4572000" cy="461665"/>
          </a:xfrm>
          <a:prstGeom prst="rect">
            <a:avLst/>
          </a:prstGeom>
          <a:noFill/>
        </p:spPr>
        <p:txBody>
          <a:bodyPr wrap="square" rtlCol="0">
            <a:spAutoFit/>
          </a:bodyPr>
          <a:lstStyle/>
          <a:p>
            <a:r>
              <a:rPr lang="en-IN" sz="2400" b="1" dirty="0" smtClean="0">
                <a:solidFill>
                  <a:schemeClr val="bg1"/>
                </a:solidFill>
              </a:rPr>
              <a:t>MILKY WAY FROM EARTH</a:t>
            </a:r>
            <a:endParaRPr lang="en-US" sz="2400" b="1" dirty="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IN" i="1" u="sng" dirty="0" smtClean="0"/>
              <a:t>STRUCTURE</a:t>
            </a:r>
            <a:endParaRPr lang="en-US" i="1" u="sng" dirty="0"/>
          </a:p>
        </p:txBody>
      </p:sp>
      <p:sp>
        <p:nvSpPr>
          <p:cNvPr id="3" name="TextBox 2"/>
          <p:cNvSpPr txBox="1"/>
          <p:nvPr/>
        </p:nvSpPr>
        <p:spPr>
          <a:xfrm>
            <a:off x="228600" y="609600"/>
            <a:ext cx="8915400" cy="3416320"/>
          </a:xfrm>
          <a:prstGeom prst="rect">
            <a:avLst/>
          </a:prstGeom>
          <a:noFill/>
        </p:spPr>
        <p:txBody>
          <a:bodyPr wrap="square" rtlCol="0">
            <a:spAutoFit/>
          </a:bodyPr>
          <a:lstStyle/>
          <a:p>
            <a:r>
              <a:rPr lang="en-US" sz="2400" dirty="0" smtClean="0"/>
              <a:t/>
            </a:r>
            <a:br>
              <a:rPr lang="en-US" sz="2400" dirty="0" smtClean="0"/>
            </a:br>
            <a:r>
              <a:rPr lang="en-US" sz="2400" dirty="0" smtClean="0"/>
              <a:t>         The </a:t>
            </a:r>
            <a:r>
              <a:rPr lang="en-US" sz="2400" dirty="0" smtClean="0"/>
              <a:t>Milky Way is a spiral galaxy. The Milky Way is the home of our solar system. It is a large barred spiral galaxy</a:t>
            </a:r>
            <a:r>
              <a:rPr lang="en-US" sz="2400" dirty="0" smtClean="0"/>
              <a:t>.</a:t>
            </a:r>
            <a:r>
              <a:rPr lang="en-US" sz="2400" dirty="0" smtClean="0"/>
              <a:t> The Milky Way has two main stellar components: a disk and a central bulge. The disk is made up of stars, gas, and dust. The central bulge is a spherical region of stars. The disk has a spiral structure. The spiral arms are regions where there are more stars.</a:t>
            </a:r>
            <a:r>
              <a:rPr lang="en-US" sz="2400" dirty="0" smtClean="0"/>
              <a:t> The </a:t>
            </a:r>
            <a:r>
              <a:rPr lang="en-US" sz="2400" dirty="0" smtClean="0"/>
              <a:t>Milky Way has a mass of about 150 to 200 billion solar masses</a:t>
            </a:r>
            <a:r>
              <a:rPr lang="en-US" sz="2400" dirty="0" smtClean="0"/>
              <a:t>. </a:t>
            </a:r>
            <a:endParaRPr lang="en-US" sz="2400" dirty="0"/>
          </a:p>
        </p:txBody>
      </p:sp>
      <p:pic>
        <p:nvPicPr>
          <p:cNvPr id="4" name="Picture 3" descr="download (2).jfif"/>
          <p:cNvPicPr>
            <a:picLocks noChangeAspect="1"/>
          </p:cNvPicPr>
          <p:nvPr/>
        </p:nvPicPr>
        <p:blipFill>
          <a:blip r:embed="rId2"/>
          <a:stretch>
            <a:fillRect/>
          </a:stretch>
        </p:blipFill>
        <p:spPr>
          <a:xfrm>
            <a:off x="1600200" y="3810000"/>
            <a:ext cx="7543800" cy="3048000"/>
          </a:xfrm>
          <a:prstGeom prst="rect">
            <a:avLst/>
          </a:prstGeo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i="1" u="sng" dirty="0" smtClean="0"/>
              <a:t>SPRIAL  ARMS:</a:t>
            </a:r>
            <a:endParaRPr lang="en-US" sz="5400" i="1" u="sng" dirty="0"/>
          </a:p>
        </p:txBody>
      </p:sp>
      <p:sp>
        <p:nvSpPr>
          <p:cNvPr id="3" name="TextBox 2"/>
          <p:cNvSpPr txBox="1"/>
          <p:nvPr/>
        </p:nvSpPr>
        <p:spPr>
          <a:xfrm>
            <a:off x="304800" y="1981200"/>
            <a:ext cx="8686800" cy="2246769"/>
          </a:xfrm>
          <a:prstGeom prst="rect">
            <a:avLst/>
          </a:prstGeom>
          <a:noFill/>
        </p:spPr>
        <p:txBody>
          <a:bodyPr wrap="square" rtlCol="0">
            <a:spAutoFit/>
          </a:bodyPr>
          <a:lstStyle/>
          <a:p>
            <a:r>
              <a:rPr lang="en-US" sz="2800" dirty="0" smtClean="0"/>
              <a:t>              The </a:t>
            </a:r>
            <a:r>
              <a:rPr lang="en-US" sz="2800" dirty="0" smtClean="0"/>
              <a:t>disk is divided into spiral arms. The Milky Way has two main spiral arms, the Scutum–Centaurus Arm and the Carina–Sagittarius Arm. These arms are connected by a bridge of gas and dust called the Orion Spur.</a:t>
            </a:r>
            <a:endParaRPr lang="en-US" sz="2800" dirty="0"/>
          </a:p>
        </p:txBody>
      </p:sp>
      <p:pic>
        <p:nvPicPr>
          <p:cNvPr id="6" name="Picture 5" descr="istockphoto-480798670-170667a.jpg"/>
          <p:cNvPicPr>
            <a:picLocks noChangeAspect="1"/>
          </p:cNvPicPr>
          <p:nvPr/>
        </p:nvPicPr>
        <p:blipFill>
          <a:blip r:embed="rId2"/>
          <a:stretch>
            <a:fillRect/>
          </a:stretch>
        </p:blipFill>
        <p:spPr>
          <a:xfrm>
            <a:off x="1447800" y="4267200"/>
            <a:ext cx="6248400" cy="2590800"/>
          </a:xfrm>
          <a:prstGeom prst="rect">
            <a:avLst/>
          </a:prstGeom>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sz="4800" i="1" u="sng" dirty="0" smtClean="0"/>
              <a:t>CENTER OF MILKY WAY:</a:t>
            </a:r>
            <a:endParaRPr lang="en-US" sz="4800" i="1" u="sng" dirty="0"/>
          </a:p>
        </p:txBody>
      </p:sp>
      <p:sp>
        <p:nvSpPr>
          <p:cNvPr id="3" name="TextBox 2"/>
          <p:cNvSpPr txBox="1"/>
          <p:nvPr/>
        </p:nvSpPr>
        <p:spPr>
          <a:xfrm>
            <a:off x="304800" y="1447801"/>
            <a:ext cx="8610600" cy="3108543"/>
          </a:xfrm>
          <a:prstGeom prst="rect">
            <a:avLst/>
          </a:prstGeom>
          <a:noFill/>
        </p:spPr>
        <p:txBody>
          <a:bodyPr wrap="square" rtlCol="0">
            <a:spAutoFit/>
          </a:bodyPr>
          <a:lstStyle/>
          <a:p>
            <a:r>
              <a:rPr lang="en-US" sz="2800" dirty="0" smtClean="0"/>
              <a:t>                The center of Milky Way is call </a:t>
            </a:r>
            <a:r>
              <a:rPr lang="en-US" sz="2800" b="1" i="1" dirty="0" smtClean="0"/>
              <a:t>Galactic Center </a:t>
            </a:r>
            <a:r>
              <a:rPr lang="en-US" sz="2800" dirty="0" smtClean="0"/>
              <a:t>.The </a:t>
            </a:r>
            <a:r>
              <a:rPr lang="en-US" sz="2800" dirty="0" smtClean="0"/>
              <a:t>Galactic Center is the rotational center, the barycenter, of the Milky Way galaxy. Its central massive object is a supermassive black hole of about 4 million solar masses, which is called Sagittarius </a:t>
            </a:r>
            <a:r>
              <a:rPr lang="en-US" sz="2800" dirty="0" smtClean="0"/>
              <a:t>, </a:t>
            </a:r>
            <a:r>
              <a:rPr lang="en-US" sz="2800" dirty="0" smtClean="0"/>
              <a:t>a compact radio source which is almost exactly at the galactic rotational </a:t>
            </a:r>
            <a:r>
              <a:rPr lang="en-US" sz="2800" dirty="0" smtClean="0"/>
              <a:t>center.</a:t>
            </a:r>
            <a:endParaRPr lang="en-US" sz="2800" dirty="0"/>
          </a:p>
        </p:txBody>
      </p:sp>
      <p:pic>
        <p:nvPicPr>
          <p:cNvPr id="4" name="Picture 3" descr="download (4).jfif"/>
          <p:cNvPicPr>
            <a:picLocks noChangeAspect="1"/>
          </p:cNvPicPr>
          <p:nvPr/>
        </p:nvPicPr>
        <p:blipFill>
          <a:blip r:embed="rId2"/>
          <a:stretch>
            <a:fillRect/>
          </a:stretch>
        </p:blipFill>
        <p:spPr>
          <a:xfrm>
            <a:off x="4800600" y="4114800"/>
            <a:ext cx="4343400" cy="274320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76400"/>
          </a:xfrm>
        </p:spPr>
        <p:txBody>
          <a:bodyPr/>
          <a:lstStyle/>
          <a:p>
            <a:r>
              <a:rPr lang="en-IN" sz="4000" i="1" u="sng" dirty="0" smtClean="0">
                <a:solidFill>
                  <a:srgbClr val="E0B640"/>
                </a:solidFill>
                <a:effectLst>
                  <a:outerShdw blurRad="38100" dist="38100" dir="2700000" algn="tl">
                    <a:srgbClr val="000000">
                      <a:alpha val="43137"/>
                    </a:srgbClr>
                  </a:outerShdw>
                </a:effectLst>
              </a:rPr>
              <a:t>COMPONENTS</a:t>
            </a:r>
            <a:r>
              <a:rPr lang="en-IN" i="1" u="sng" dirty="0" smtClean="0">
                <a:solidFill>
                  <a:srgbClr val="E0B640"/>
                </a:solidFill>
                <a:effectLst>
                  <a:outerShdw blurRad="38100" dist="38100" dir="2700000" algn="tl" rotWithShape="0">
                    <a:srgbClr val="000000">
                      <a:alpha val="43137"/>
                    </a:srgbClr>
                  </a:outerShdw>
                </a:effectLst>
              </a:rPr>
              <a:t> OF MILKY WAY:</a:t>
            </a:r>
            <a:endParaRPr lang="en-US" i="1" u="sng" dirty="0">
              <a:solidFill>
                <a:srgbClr val="E0B640"/>
              </a:solidFill>
              <a:effectLst>
                <a:outerShdw blurRad="38100" dist="38100" dir="2700000" algn="tl" rotWithShape="0">
                  <a:srgbClr val="000000">
                    <a:alpha val="43137"/>
                  </a:srgbClr>
                </a:outerShdw>
              </a:effectLst>
            </a:endParaRPr>
          </a:p>
        </p:txBody>
      </p:sp>
      <p:sp>
        <p:nvSpPr>
          <p:cNvPr id="3" name="TextBox 2"/>
          <p:cNvSpPr txBox="1"/>
          <p:nvPr/>
        </p:nvSpPr>
        <p:spPr>
          <a:xfrm>
            <a:off x="228600" y="1219201"/>
            <a:ext cx="8686800" cy="2654573"/>
          </a:xfrm>
          <a:prstGeom prst="rect">
            <a:avLst/>
          </a:prstGeom>
          <a:noFill/>
        </p:spPr>
        <p:txBody>
          <a:bodyPr wrap="square" rtlCol="0">
            <a:spAutoFit/>
          </a:bodyPr>
          <a:lstStyle/>
          <a:p>
            <a:r>
              <a:rPr lang="en-US" sz="3200" dirty="0" smtClean="0"/>
              <a:t>           The </a:t>
            </a:r>
            <a:r>
              <a:rPr lang="en-US" sz="3200" dirty="0" smtClean="0"/>
              <a:t>Milky Way is made up of a few hundred billion stars, a few hundred billion planets, a few hundred billion asteroids, a few hundred billion comets, and a few hundred billion pieces of interstellar gas and dust.</a:t>
            </a:r>
            <a:endParaRPr lang="en-US" sz="3200" dirty="0"/>
          </a:p>
        </p:txBody>
      </p:sp>
      <p:sp>
        <p:nvSpPr>
          <p:cNvPr id="1026" name="AutoShape 2" descr="Components of Milky Way galaxy [18].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Components of Milky Way galaxy [18].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 (3).jfif"/>
          <p:cNvPicPr>
            <a:picLocks noChangeAspect="1"/>
          </p:cNvPicPr>
          <p:nvPr/>
        </p:nvPicPr>
        <p:blipFill>
          <a:blip r:embed="rId2"/>
          <a:stretch>
            <a:fillRect/>
          </a:stretch>
        </p:blipFill>
        <p:spPr>
          <a:xfrm>
            <a:off x="1219200" y="3810000"/>
            <a:ext cx="7010400" cy="2819400"/>
          </a:xfrm>
          <a:prstGeom prst="rect">
            <a:avLst/>
          </a:prstGeom>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u="sng" dirty="0" smtClean="0"/>
              <a:t>STARS AND STAR CLUSTERS IN THE MILKY WAY:</a:t>
            </a:r>
            <a:endParaRPr lang="en-US" i="1" u="sng" dirty="0"/>
          </a:p>
        </p:txBody>
      </p:sp>
      <p:sp>
        <p:nvSpPr>
          <p:cNvPr id="3" name="TextBox 2"/>
          <p:cNvSpPr txBox="1"/>
          <p:nvPr/>
        </p:nvSpPr>
        <p:spPr>
          <a:xfrm>
            <a:off x="609600" y="1752600"/>
            <a:ext cx="8001000" cy="1938992"/>
          </a:xfrm>
          <a:prstGeom prst="rect">
            <a:avLst/>
          </a:prstGeom>
          <a:noFill/>
        </p:spPr>
        <p:txBody>
          <a:bodyPr wrap="square" rtlCol="0">
            <a:spAutoFit/>
          </a:bodyPr>
          <a:lstStyle/>
          <a:p>
            <a:r>
              <a:rPr lang="en-US" sz="2400" b="1" dirty="0" smtClean="0"/>
              <a:t>         A groups </a:t>
            </a:r>
            <a:r>
              <a:rPr lang="en-US" sz="2400" b="1" dirty="0" smtClean="0"/>
              <a:t>of ten or more stars that were formed from the same interstellar cloud</a:t>
            </a:r>
            <a:r>
              <a:rPr lang="en-US" sz="2400" dirty="0" smtClean="0"/>
              <a:t>. The large globular clusters found orbiting galaxies may have hundreds of thousands or millions of stars, including some of the oldest stars yet observed.</a:t>
            </a:r>
            <a:endParaRPr lang="en-US" sz="2400" dirty="0"/>
          </a:p>
        </p:txBody>
      </p:sp>
      <p:sp>
        <p:nvSpPr>
          <p:cNvPr id="4" name="TextBox 3"/>
          <p:cNvSpPr txBox="1"/>
          <p:nvPr/>
        </p:nvSpPr>
        <p:spPr>
          <a:xfrm>
            <a:off x="381000" y="4038600"/>
            <a:ext cx="8305800" cy="2308324"/>
          </a:xfrm>
          <a:prstGeom prst="rect">
            <a:avLst/>
          </a:prstGeom>
          <a:noFill/>
        </p:spPr>
        <p:txBody>
          <a:bodyPr wrap="square" rtlCol="0">
            <a:spAutoFit/>
          </a:bodyPr>
          <a:lstStyle/>
          <a:p>
            <a:r>
              <a:rPr lang="en-US" sz="2400" dirty="0" smtClean="0"/>
              <a:t>               The </a:t>
            </a:r>
            <a:r>
              <a:rPr lang="en-US" sz="2400" dirty="0" smtClean="0"/>
              <a:t>Milky Way is home to more than 1,000 known open clusters, but astronomers think the actual number could be ten times higher. That's because they tend to live in the thick part of the galactic disk, where the density of stars, gas, and dust prevents us from seeing all there is to </a:t>
            </a:r>
            <a:r>
              <a:rPr lang="en-US" sz="2400" dirty="0" smtClean="0"/>
              <a:t>see.</a:t>
            </a:r>
            <a:endParaRPr lang="en-US" sz="2400"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IN" sz="4000" i="1" u="sng" dirty="0" smtClean="0"/>
              <a:t>LOCATION OF SOLAR SYSTEM </a:t>
            </a:r>
            <a:br>
              <a:rPr lang="en-IN" sz="4000" i="1" u="sng" dirty="0" smtClean="0"/>
            </a:br>
            <a:r>
              <a:rPr lang="en-IN" sz="4000" i="1" u="sng" dirty="0" smtClean="0"/>
              <a:t>IN THE MILKY WAY:</a:t>
            </a:r>
            <a:endParaRPr lang="en-US" sz="4000" i="1" u="sng" dirty="0"/>
          </a:p>
        </p:txBody>
      </p:sp>
      <p:sp>
        <p:nvSpPr>
          <p:cNvPr id="3" name="TextBox 2"/>
          <p:cNvSpPr txBox="1"/>
          <p:nvPr/>
        </p:nvSpPr>
        <p:spPr>
          <a:xfrm>
            <a:off x="609600" y="2667000"/>
            <a:ext cx="7848600" cy="2677656"/>
          </a:xfrm>
          <a:prstGeom prst="rect">
            <a:avLst/>
          </a:prstGeom>
          <a:noFill/>
        </p:spPr>
        <p:txBody>
          <a:bodyPr wrap="square" rtlCol="0">
            <a:spAutoFit/>
          </a:bodyPr>
          <a:lstStyle/>
          <a:p>
            <a:r>
              <a:rPr lang="en-US" sz="2800" dirty="0" smtClean="0"/>
              <a:t>           Our </a:t>
            </a:r>
            <a:r>
              <a:rPr lang="en-US" sz="2800" dirty="0" smtClean="0"/>
              <a:t>Sun lies near a small, partial arm called the Orion </a:t>
            </a:r>
            <a:r>
              <a:rPr lang="en-US" sz="2800" dirty="0" smtClean="0"/>
              <a:t>Arm</a:t>
            </a:r>
            <a:r>
              <a:rPr lang="en-US" sz="2800" b="1" dirty="0" smtClean="0"/>
              <a:t>.</a:t>
            </a:r>
            <a:r>
              <a:rPr lang="en-US" sz="2800" dirty="0" smtClean="0"/>
              <a:t> </a:t>
            </a:r>
            <a:r>
              <a:rPr lang="en-US" sz="2800" dirty="0" smtClean="0"/>
              <a:t>The Solar System is </a:t>
            </a:r>
            <a:r>
              <a:rPr lang="en-US" sz="2800" b="1" dirty="0" smtClean="0"/>
              <a:t>located at a radius of about 27,000 light-years (8.3 kpc) from the Galactic Center, on the inner edge of the Orion Arm</a:t>
            </a:r>
            <a:r>
              <a:rPr lang="en-US" sz="2800" dirty="0" smtClean="0"/>
              <a:t>, one of the spiral-shaped concentrations of gas and </a:t>
            </a:r>
            <a:r>
              <a:rPr lang="en-US" sz="2800" dirty="0" smtClean="0"/>
              <a:t>dust.</a:t>
            </a:r>
            <a:endParaRPr lang="en-US" sz="2800"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336</Words>
  <Application>Microsoft Office PowerPoint</Application>
  <PresentationFormat>On-screen Show (4:3)</PresentationFormat>
  <Paragraphs>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THE MILKY WAY  (GALAXY)</vt:lpstr>
      <vt:lpstr>CONTAINS:</vt:lpstr>
      <vt:lpstr>Introduction:</vt:lpstr>
      <vt:lpstr>STRUCTURE</vt:lpstr>
      <vt:lpstr>SPRIAL  ARMS:</vt:lpstr>
      <vt:lpstr>CENTER OF MILKY WAY:</vt:lpstr>
      <vt:lpstr>COMPONENTS OF MILKY WAY:</vt:lpstr>
      <vt:lpstr>STARS AND STAR CLUSTERS IN THE MILKY WAY:</vt:lpstr>
      <vt:lpstr>LOCATION OF SOLAR SYSTEM  IN THE MILKY WAY:</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MILKY WAY  (GALAXY)</dc:title>
  <dc:creator>user</dc:creator>
  <cp:lastModifiedBy>user</cp:lastModifiedBy>
  <cp:revision>12</cp:revision>
  <dcterms:created xsi:type="dcterms:W3CDTF">2006-08-16T00:00:00Z</dcterms:created>
  <dcterms:modified xsi:type="dcterms:W3CDTF">2022-10-25T18:28:21Z</dcterms:modified>
</cp:coreProperties>
</file>