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10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507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24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0692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983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348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670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1009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39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42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6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746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992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56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459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21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536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C9C8EA-0948-4486-9706-5AE2F1986550}" type="datetimeFigureOut">
              <a:rPr lang="en-IN" smtClean="0"/>
              <a:t>25-10-2022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2FF14-9861-4347-98E3-8F7E538380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3637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9AC0AE-B754-41B6-9100-0F78F16EB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481" y="2887133"/>
            <a:ext cx="4368799" cy="220133"/>
          </a:xfrm>
        </p:spPr>
        <p:txBody>
          <a:bodyPr/>
          <a:lstStyle/>
          <a:p>
            <a:r>
              <a:rPr lang="en-US" sz="3200" b="1" u="sng" dirty="0"/>
              <a:t>SUBMITTED BY</a:t>
            </a:r>
            <a:endParaRPr lang="en-IN" sz="32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EDFEA-A2F1-4249-A19A-99B8465F483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989763" y="3759200"/>
            <a:ext cx="5202237" cy="3098800"/>
          </a:xfrm>
        </p:spPr>
        <p:txBody>
          <a:bodyPr>
            <a:normAutofit/>
          </a:bodyPr>
          <a:lstStyle/>
          <a:p>
            <a:pPr lvl="1" algn="l"/>
            <a:r>
              <a:rPr lang="en-US" sz="2400" b="1" dirty="0"/>
              <a:t>NAME     : MD MOFIJUL ALI</a:t>
            </a:r>
          </a:p>
          <a:p>
            <a:pPr lvl="1" algn="l"/>
            <a:r>
              <a:rPr lang="en-US" sz="2400" b="1" dirty="0"/>
              <a:t>ROLL NO :239</a:t>
            </a:r>
          </a:p>
          <a:p>
            <a:pPr lvl="1" algn="l"/>
            <a:r>
              <a:rPr lang="en-US" sz="2400" b="1" dirty="0"/>
              <a:t>SUBJECT : QUANTUM MECHANICS           	            AND APPLICATIONS </a:t>
            </a:r>
            <a:endParaRPr lang="en-US" sz="4800" b="1" dirty="0"/>
          </a:p>
          <a:p>
            <a:pPr lvl="1" algn="l"/>
            <a:r>
              <a:rPr lang="en-IN" sz="2400" b="1" dirty="0"/>
              <a:t>CLASS : BSC 5</a:t>
            </a:r>
            <a:r>
              <a:rPr lang="en-IN" sz="2400" b="1" baseline="30000" dirty="0"/>
              <a:t>TH</a:t>
            </a:r>
            <a:r>
              <a:rPr lang="en-IN" sz="2400" b="1" dirty="0"/>
              <a:t> SEMESTER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6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52F0B-680C-4197-A529-883196207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01" y="351118"/>
            <a:ext cx="9404723" cy="1400530"/>
          </a:xfrm>
        </p:spPr>
        <p:txBody>
          <a:bodyPr/>
          <a:lstStyle/>
          <a:p>
            <a:r>
              <a:rPr lang="en-US" sz="6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SEMINAR PRESENTATION</a:t>
            </a:r>
            <a:endParaRPr lang="en-IN" sz="60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88868-A22A-46B0-9996-EF0CCFA81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907012"/>
            <a:ext cx="8946541" cy="4195481"/>
          </a:xfrm>
        </p:spPr>
        <p:txBody>
          <a:bodyPr>
            <a:normAutofit/>
          </a:bodyPr>
          <a:lstStyle/>
          <a:p>
            <a:r>
              <a:rPr lang="en-US" sz="4800" b="1" dirty="0"/>
              <a:t>    TOPIC : STARK EFFECT</a:t>
            </a:r>
            <a:endParaRPr lang="en-IN" sz="4800" b="1" dirty="0"/>
          </a:p>
        </p:txBody>
      </p:sp>
    </p:spTree>
    <p:extLst>
      <p:ext uri="{BB962C8B-B14F-4D97-AF65-F5344CB8AC3E}">
        <p14:creationId xmlns:p14="http://schemas.microsoft.com/office/powerpoint/2010/main" val="392765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AF36C-FF07-4FC9-8498-5B0BE377B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0"/>
            <a:ext cx="11237843" cy="7301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             </a:t>
            </a:r>
            <a:r>
              <a:rPr lang="en-US" sz="6000" b="1" u="sng" dirty="0">
                <a:solidFill>
                  <a:schemeClr val="accent2">
                    <a:lumMod val="75000"/>
                  </a:schemeClr>
                </a:solidFill>
              </a:rPr>
              <a:t>INTRODUCTION</a:t>
            </a:r>
            <a:r>
              <a:rPr lang="en-US" sz="6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 </a:t>
            </a:r>
          </a:p>
          <a:p>
            <a:pPr marL="0" indent="0" algn="just">
              <a:buNone/>
            </a:pPr>
            <a:r>
              <a:rPr lang="en-US" sz="4800" b="1" dirty="0"/>
              <a:t>                        </a:t>
            </a:r>
            <a:r>
              <a:rPr lang="en-US" sz="3600" b="1" dirty="0"/>
              <a:t>The splitting of spectral lines in the presence of externally applied electric field is called Stark </a:t>
            </a:r>
            <a:r>
              <a:rPr lang="en-US" sz="3600" b="1" dirty="0" err="1"/>
              <a:t>Effect.The</a:t>
            </a:r>
            <a:r>
              <a:rPr lang="en-US" sz="3600" b="1" dirty="0"/>
              <a:t> effect was named after the German physicist </a:t>
            </a:r>
            <a:r>
              <a:rPr lang="en-US" sz="3600" b="1" dirty="0" err="1"/>
              <a:t>J.Stark</a:t>
            </a:r>
            <a:r>
              <a:rPr lang="en-US" sz="3600" b="1" dirty="0"/>
              <a:t>, who discovered it in1913. </a:t>
            </a:r>
            <a:r>
              <a:rPr lang="en-US" sz="3600" b="1" dirty="0" err="1"/>
              <a:t>J.Stark</a:t>
            </a:r>
            <a:r>
              <a:rPr lang="en-US" sz="3600" b="1" dirty="0"/>
              <a:t> was awarded by Nobel prize in physics in 1919 for discovery of stark </a:t>
            </a:r>
            <a:r>
              <a:rPr lang="en-US" sz="3600" b="1" dirty="0" err="1"/>
              <a:t>effect.Stark</a:t>
            </a:r>
            <a:r>
              <a:rPr lang="en-US" sz="3600" b="1" dirty="0"/>
              <a:t> effect was discovered 17 years after the discovery of Zeeman effect (1896).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86627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3593-B04F-4697-A5FD-26ED9BF2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476"/>
            <a:ext cx="10515600" cy="14521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sz="5400" b="1" u="sng" dirty="0">
                <a:solidFill>
                  <a:schemeClr val="accent1">
                    <a:lumMod val="50000"/>
                  </a:schemeClr>
                </a:solidFill>
              </a:rPr>
              <a:t>TYPES OF STARK EFFECT</a:t>
            </a:r>
            <a:endParaRPr lang="en-IN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C3EB-D5FE-47D6-8143-F2771950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           </a:t>
            </a:r>
            <a:r>
              <a:rPr lang="en-US" sz="3200" b="1" dirty="0"/>
              <a:t>The Stark Effect can be observed </a:t>
            </a:r>
            <a:r>
              <a:rPr lang="en-US" sz="3600" b="1" dirty="0"/>
              <a:t>in    	</a:t>
            </a:r>
            <a:r>
              <a:rPr lang="en-US" sz="3200" b="1" dirty="0"/>
              <a:t>the following types :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       </a:t>
            </a:r>
            <a:r>
              <a:rPr lang="en-US" sz="3600" b="1" dirty="0"/>
              <a:t>1.  </a:t>
            </a:r>
            <a:r>
              <a:rPr lang="en-IN" sz="3600" b="1" dirty="0"/>
              <a:t>THE LINEAR STARK EFFECT </a:t>
            </a:r>
          </a:p>
          <a:p>
            <a:pPr marL="0" indent="0">
              <a:buNone/>
            </a:pPr>
            <a:r>
              <a:rPr lang="en-IN" sz="3600" b="1" dirty="0"/>
              <a:t>       2.  THE QUADRATIC STARK EFFECT</a:t>
            </a:r>
          </a:p>
        </p:txBody>
      </p:sp>
    </p:spTree>
    <p:extLst>
      <p:ext uri="{BB962C8B-B14F-4D97-AF65-F5344CB8AC3E}">
        <p14:creationId xmlns:p14="http://schemas.microsoft.com/office/powerpoint/2010/main" val="168522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9C1F-5806-4FBC-97C9-F738E66D2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LINEAR STARK EFFECT</a:t>
            </a:r>
            <a:r>
              <a:rPr lang="en-US" b="1" u="sng" dirty="0"/>
              <a:t>:</a:t>
            </a:r>
            <a:endParaRPr lang="en-IN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83DFC9-C199-4B66-9108-BAE7D2095A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4933" y="1185333"/>
                <a:ext cx="11785599" cy="61975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800" b="1" dirty="0"/>
                  <a:t>                The Linear stark effect arises due to a dipole moment that arises from a naturally occurring non-symmetric distribution of electrical charge.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                 The Linear or first-order Stark effect ---------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US" sz="2800" b="1" dirty="0"/>
                  <a:t>Occurs for lower values of quantum number n and </a:t>
                </a:r>
                <a:r>
                  <a:rPr lang="en-US" sz="2800" b="1" dirty="0" err="1"/>
                  <a:t>upto</a:t>
                </a:r>
                <a:r>
                  <a:rPr lang="en-US" sz="2800" b="1" dirty="0"/>
                  <a:t> electric field strength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IN" sz="2800" b="1" dirty="0"/>
                  <a:t>volts per meter.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IN" sz="2800" b="1" dirty="0"/>
                  <a:t>The interaction energy directly proportional to the electric field strength, </a:t>
                </a:r>
                <a:r>
                  <a:rPr lang="en-IN" sz="2800" b="1" dirty="0" err="1"/>
                  <a:t>i.e</a:t>
                </a:r>
                <a:r>
                  <a:rPr lang="en-IN" sz="2800" b="1" dirty="0"/>
                  <a:t>  </a:t>
                </a:r>
              </a:p>
              <a:p>
                <a:pPr marL="0" indent="0">
                  <a:buNone/>
                </a:pPr>
                <a:r>
                  <a:rPr lang="en-IN" sz="2800" b="1" dirty="0"/>
                  <a:t>        ∆E∞E.</a:t>
                </a:r>
              </a:p>
              <a:p>
                <a:pPr marL="457200" indent="-457200">
                  <a:buAutoNum type="alphaLcPeriod" startAt="3"/>
                </a:pPr>
                <a:r>
                  <a:rPr lang="en-IN" sz="2800" b="1" dirty="0"/>
                  <a:t>The symmetrical </a:t>
                </a:r>
                <a:r>
                  <a:rPr lang="en-IN" sz="2800" b="1" dirty="0" err="1"/>
                  <a:t>spilitting</a:t>
                </a:r>
                <a:r>
                  <a:rPr lang="en-IN" sz="2800" b="1" dirty="0"/>
                  <a:t> of energy levels about their field free position is observed</a:t>
                </a:r>
                <a:r>
                  <a:rPr lang="en-IN" sz="28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83DFC9-C199-4B66-9108-BAE7D2095A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4933" y="1185333"/>
                <a:ext cx="11785599" cy="6197599"/>
              </a:xfrm>
              <a:blipFill>
                <a:blip r:embed="rId2"/>
                <a:stretch>
                  <a:fillRect l="-1035" t="-983" r="-6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88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E606-774C-4BE2-A7E0-286C818DE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7"/>
            <a:ext cx="10515600" cy="1325563"/>
          </a:xfrm>
        </p:spPr>
        <p:txBody>
          <a:bodyPr/>
          <a:lstStyle/>
          <a:p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2.THE QUADRATIC STARK EFFECT</a:t>
            </a:r>
            <a:r>
              <a:rPr lang="en-US" b="1" u="sng" dirty="0"/>
              <a:t>:</a:t>
            </a:r>
            <a:endParaRPr lang="en-IN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F7BE76-FC60-4592-8D1A-64146E0F8D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36133"/>
                <a:ext cx="11099800" cy="550333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en-US" sz="9600" b="1" dirty="0"/>
                  <a:t>                 The Quadratic stark effect arises due to a dipole moment that is induced by the external field.</a:t>
                </a:r>
              </a:p>
              <a:p>
                <a:pPr marL="0" indent="0">
                  <a:buNone/>
                </a:pPr>
                <a:r>
                  <a:rPr lang="en-US" sz="9600" b="1" dirty="0"/>
                  <a:t>                 In case of Quadratic or second-order Stark effect---------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US" sz="9600" b="1" dirty="0"/>
                  <a:t>The electric field exceeds the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9600" b="1" dirty="0"/>
                  <a:t>volts per meter and there occurs a shift of line patterns which are proportional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p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9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IN" sz="9600" b="1" dirty="0"/>
                  <a:t>.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IN" sz="9600" b="1" dirty="0"/>
                  <a:t>Unidirectional displacement of each line is observed .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IN" sz="9600" b="1" dirty="0"/>
                  <a:t>The `splitting of energy levels by an electric field requires that first the field polarizes the atom and then interacts with the resulting electric dipole moment .</a:t>
                </a:r>
              </a:p>
              <a:p>
                <a:pPr marL="514350" indent="-514350">
                  <a:buFont typeface="+mj-lt"/>
                  <a:buAutoNum type="alphaLcPeriod"/>
                </a:pPr>
                <a:r>
                  <a:rPr lang="en-IN" sz="9600" b="1" dirty="0"/>
                  <a:t>The electric field produces a relative shift in the centre of gravity and negative charges of the atom and hence the atom becomes an electric dipole.</a:t>
                </a:r>
              </a:p>
              <a:p>
                <a:pPr marL="514350" indent="-514350">
                  <a:buFont typeface="+mj-lt"/>
                  <a:buAutoNum type="alphaLcPeriod"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F7BE76-FC60-4592-8D1A-64146E0F8D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36133"/>
                <a:ext cx="11099800" cy="5503334"/>
              </a:xfrm>
              <a:blipFill>
                <a:blip r:embed="rId2"/>
                <a:stretch>
                  <a:fillRect l="-879" t="-2215" r="-6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82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8B601-1102-40BF-9283-06664D04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546" y="453671"/>
            <a:ext cx="9779901" cy="1400530"/>
          </a:xfrm>
        </p:spPr>
        <p:txBody>
          <a:bodyPr/>
          <a:lstStyle/>
          <a:p>
            <a:r>
              <a:rPr lang="en-US" sz="36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SOME FACTS RELATED TO STARK SPLITTING</a:t>
            </a:r>
            <a:endParaRPr lang="en-IN" sz="3600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7F5776-A4F0-4CF5-939F-8990A8B61A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66546" y="1870181"/>
                <a:ext cx="9258908" cy="4140199"/>
              </a:xfrm>
            </p:spPr>
            <p:txBody>
              <a:bodyPr>
                <a:normAutofit fontScale="92500"/>
              </a:bodyPr>
              <a:lstStyle/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400" b="1" dirty="0"/>
                  <a:t>Each spectral line is split into a number of sharp component lines in the presence of external electric field.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400" b="1" dirty="0"/>
                  <a:t>The number of component lines and the gap between lines increase in principal quantum number ,n.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400" b="1" dirty="0"/>
                  <a:t>The interaction energy of a hydrogen-like atom in the presence of external electric field can be expressed as: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400" b="1" dirty="0"/>
                  <a:t>                                                                ∆E= AE + 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IN" sz="2400" b="1" dirty="0"/>
                  <a:t>+</a:t>
                </a:r>
                <a:r>
                  <a:rPr lang="en-US" sz="2400" b="1" dirty="0"/>
                  <a:t> 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IN" sz="2400" b="1" dirty="0"/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IN" sz="2400" b="1" dirty="0"/>
                  <a:t>                   where E is the electric field strength in volt/meter and coefficients </a:t>
                </a:r>
                <a:r>
                  <a:rPr lang="en-IN" sz="2400" b="1" dirty="0" err="1"/>
                  <a:t>A,B,and</a:t>
                </a:r>
                <a:r>
                  <a:rPr lang="en-IN" sz="2400" b="1" dirty="0"/>
                  <a:t> C have been determined from classical and quantum mechanical considerations</a:t>
                </a:r>
                <a:r>
                  <a:rPr lang="en-IN" sz="24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7F5776-A4F0-4CF5-939F-8990A8B61A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6546" y="1870181"/>
                <a:ext cx="9258908" cy="4140199"/>
              </a:xfrm>
              <a:blipFill>
                <a:blip r:embed="rId2"/>
                <a:stretch>
                  <a:fillRect l="-527" t="-1031" r="-9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576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3E3B-3756-43D0-953A-5465A313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09600"/>
            <a:ext cx="7155234" cy="1243647"/>
          </a:xfrm>
        </p:spPr>
        <p:txBody>
          <a:bodyPr/>
          <a:lstStyle/>
          <a:p>
            <a:r>
              <a:rPr lang="en-US" sz="5400" b="1" u="sng" dirty="0">
                <a:solidFill>
                  <a:schemeClr val="accent1">
                    <a:lumMod val="75000"/>
                  </a:schemeClr>
                </a:solidFill>
              </a:rPr>
              <a:t>CONCLUSION:</a:t>
            </a:r>
            <a:endParaRPr lang="en-IN" sz="5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0B01-CDD2-4C9C-A72C-C2FC88D44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468" y="2556933"/>
            <a:ext cx="9152386" cy="369146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b="1" dirty="0"/>
              <a:t>        It is experimentally more difficult to observe  Stark effect as compared to Zeeman effect , because of the difficulty faced in generating strong electric fields. Earlier scientists failed to maintain a strong </a:t>
            </a:r>
            <a:r>
              <a:rPr lang="en-US" sz="2400" b="1" dirty="0" err="1"/>
              <a:t>electry</a:t>
            </a:r>
            <a:r>
              <a:rPr lang="en-US" sz="2400" b="1" dirty="0"/>
              <a:t> field in conventional spectroscopic light sources because of the high electrical conductivity of luminous gases or </a:t>
            </a:r>
            <a:r>
              <a:rPr lang="en-US" sz="2400" b="1" dirty="0" err="1"/>
              <a:t>vapours</a:t>
            </a:r>
            <a:r>
              <a:rPr lang="en-US" sz="2400" b="1" dirty="0"/>
              <a:t>. </a:t>
            </a:r>
            <a:r>
              <a:rPr lang="en-US" sz="4000" b="1" dirty="0"/>
              <a:t>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16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3E3B-3756-43D0-953A-5465A313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7733" y="2556932"/>
            <a:ext cx="8374434" cy="363115"/>
          </a:xfrm>
        </p:spPr>
        <p:txBody>
          <a:bodyPr/>
          <a:lstStyle/>
          <a:p>
            <a:r>
              <a:rPr lang="en-US" sz="8800" b="1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IN" sz="8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20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329</TotalTime>
  <Words>510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Century Gothic</vt:lpstr>
      <vt:lpstr>Wingdings 3</vt:lpstr>
      <vt:lpstr>Ion</vt:lpstr>
      <vt:lpstr>SUBMITTED BY</vt:lpstr>
      <vt:lpstr>  SEMINAR PRESENTATION</vt:lpstr>
      <vt:lpstr>PowerPoint Presentation</vt:lpstr>
      <vt:lpstr>         TYPES OF STARK EFFECT</vt:lpstr>
      <vt:lpstr>1. THE LINEAR STARK EFFECT:</vt:lpstr>
      <vt:lpstr>2.THE QUADRATIC STARK EFFECT:</vt:lpstr>
      <vt:lpstr>SOME FACTS RELATED TO STARK SPLITTING</vt:lpstr>
      <vt:lpstr>CONCLUSION: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Mofijul Ali</dc:creator>
  <cp:lastModifiedBy>Mofijul Ali</cp:lastModifiedBy>
  <cp:revision>31</cp:revision>
  <dcterms:created xsi:type="dcterms:W3CDTF">2022-10-25T12:10:53Z</dcterms:created>
  <dcterms:modified xsi:type="dcterms:W3CDTF">2022-10-26T05:09:38Z</dcterms:modified>
</cp:coreProperties>
</file>