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B6A013-BB4E-484E-B5A5-771F3807A3A2}" v="5" dt="2022-10-21T06:28:54.9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8C2F9-A2E3-C371-AAF9-07EA3073D7D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BBD371EE-CB3D-3C88-C60F-29D2560824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E0D3F283-27E5-AD6F-24F8-837A140DEE16}"/>
              </a:ext>
            </a:extLst>
          </p:cNvPr>
          <p:cNvSpPr>
            <a:spLocks noGrp="1"/>
          </p:cNvSpPr>
          <p:nvPr>
            <p:ph type="dt" sz="half" idx="10"/>
          </p:nvPr>
        </p:nvSpPr>
        <p:spPr/>
        <p:txBody>
          <a:bodyPr/>
          <a:lstStyle/>
          <a:p>
            <a:fld id="{CF3B616D-9D59-4176-8EE7-B00B19462400}" type="datetimeFigureOut">
              <a:rPr lang="en-IN" smtClean="0"/>
              <a:t>09-02-2023</a:t>
            </a:fld>
            <a:endParaRPr lang="en-IN"/>
          </a:p>
        </p:txBody>
      </p:sp>
      <p:sp>
        <p:nvSpPr>
          <p:cNvPr id="5" name="Footer Placeholder 4">
            <a:extLst>
              <a:ext uri="{FF2B5EF4-FFF2-40B4-BE49-F238E27FC236}">
                <a16:creationId xmlns:a16="http://schemas.microsoft.com/office/drawing/2014/main" id="{FDCB52EA-0228-7BD6-68A3-7940FA9C329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EA5BF44-3D75-0C75-970A-6F22259517D0}"/>
              </a:ext>
            </a:extLst>
          </p:cNvPr>
          <p:cNvSpPr>
            <a:spLocks noGrp="1"/>
          </p:cNvSpPr>
          <p:nvPr>
            <p:ph type="sldNum" sz="quarter" idx="12"/>
          </p:nvPr>
        </p:nvSpPr>
        <p:spPr/>
        <p:txBody>
          <a:bodyPr/>
          <a:lstStyle/>
          <a:p>
            <a:fld id="{A81DC379-DE46-441E-B2CE-4924B19A1F26}" type="slidenum">
              <a:rPr lang="en-IN" smtClean="0"/>
              <a:t>‹#›</a:t>
            </a:fld>
            <a:endParaRPr lang="en-IN"/>
          </a:p>
        </p:txBody>
      </p:sp>
    </p:spTree>
    <p:extLst>
      <p:ext uri="{BB962C8B-B14F-4D97-AF65-F5344CB8AC3E}">
        <p14:creationId xmlns:p14="http://schemas.microsoft.com/office/powerpoint/2010/main" val="4167264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0F0DD-D379-4D8B-702F-85414DCE60B0}"/>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3CFF305E-9A5B-1C4E-6519-50B3C8DFFFF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991D075-37FD-9BDE-B2A6-AFD5403FEE66}"/>
              </a:ext>
            </a:extLst>
          </p:cNvPr>
          <p:cNvSpPr>
            <a:spLocks noGrp="1"/>
          </p:cNvSpPr>
          <p:nvPr>
            <p:ph type="dt" sz="half" idx="10"/>
          </p:nvPr>
        </p:nvSpPr>
        <p:spPr/>
        <p:txBody>
          <a:bodyPr/>
          <a:lstStyle/>
          <a:p>
            <a:fld id="{CF3B616D-9D59-4176-8EE7-B00B19462400}" type="datetimeFigureOut">
              <a:rPr lang="en-IN" smtClean="0"/>
              <a:t>09-02-2023</a:t>
            </a:fld>
            <a:endParaRPr lang="en-IN"/>
          </a:p>
        </p:txBody>
      </p:sp>
      <p:sp>
        <p:nvSpPr>
          <p:cNvPr id="5" name="Footer Placeholder 4">
            <a:extLst>
              <a:ext uri="{FF2B5EF4-FFF2-40B4-BE49-F238E27FC236}">
                <a16:creationId xmlns:a16="http://schemas.microsoft.com/office/drawing/2014/main" id="{D35497CB-CA91-E071-1026-3579BFFA2F9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CBA3203-0E47-3A7F-F8F8-BC95E07C46AF}"/>
              </a:ext>
            </a:extLst>
          </p:cNvPr>
          <p:cNvSpPr>
            <a:spLocks noGrp="1"/>
          </p:cNvSpPr>
          <p:nvPr>
            <p:ph type="sldNum" sz="quarter" idx="12"/>
          </p:nvPr>
        </p:nvSpPr>
        <p:spPr/>
        <p:txBody>
          <a:bodyPr/>
          <a:lstStyle/>
          <a:p>
            <a:fld id="{A81DC379-DE46-441E-B2CE-4924B19A1F26}" type="slidenum">
              <a:rPr lang="en-IN" smtClean="0"/>
              <a:t>‹#›</a:t>
            </a:fld>
            <a:endParaRPr lang="en-IN"/>
          </a:p>
        </p:txBody>
      </p:sp>
    </p:spTree>
    <p:extLst>
      <p:ext uri="{BB962C8B-B14F-4D97-AF65-F5344CB8AC3E}">
        <p14:creationId xmlns:p14="http://schemas.microsoft.com/office/powerpoint/2010/main" val="903337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C121C9-00E1-CD9F-12B2-298C0808653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305A3AA-347E-1771-58AC-FE8F28BE8EB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B708DCD-0FEC-6B87-8E4E-EF3BEA8339BC}"/>
              </a:ext>
            </a:extLst>
          </p:cNvPr>
          <p:cNvSpPr>
            <a:spLocks noGrp="1"/>
          </p:cNvSpPr>
          <p:nvPr>
            <p:ph type="dt" sz="half" idx="10"/>
          </p:nvPr>
        </p:nvSpPr>
        <p:spPr/>
        <p:txBody>
          <a:bodyPr/>
          <a:lstStyle/>
          <a:p>
            <a:fld id="{CF3B616D-9D59-4176-8EE7-B00B19462400}" type="datetimeFigureOut">
              <a:rPr lang="en-IN" smtClean="0"/>
              <a:t>09-02-2023</a:t>
            </a:fld>
            <a:endParaRPr lang="en-IN"/>
          </a:p>
        </p:txBody>
      </p:sp>
      <p:sp>
        <p:nvSpPr>
          <p:cNvPr id="5" name="Footer Placeholder 4">
            <a:extLst>
              <a:ext uri="{FF2B5EF4-FFF2-40B4-BE49-F238E27FC236}">
                <a16:creationId xmlns:a16="http://schemas.microsoft.com/office/drawing/2014/main" id="{67857116-E6AD-82D8-A510-B824A5614DA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983CF50-4D0D-7696-BAD3-03E25F7CA2D7}"/>
              </a:ext>
            </a:extLst>
          </p:cNvPr>
          <p:cNvSpPr>
            <a:spLocks noGrp="1"/>
          </p:cNvSpPr>
          <p:nvPr>
            <p:ph type="sldNum" sz="quarter" idx="12"/>
          </p:nvPr>
        </p:nvSpPr>
        <p:spPr/>
        <p:txBody>
          <a:bodyPr/>
          <a:lstStyle/>
          <a:p>
            <a:fld id="{A81DC379-DE46-441E-B2CE-4924B19A1F26}" type="slidenum">
              <a:rPr lang="en-IN" smtClean="0"/>
              <a:t>‹#›</a:t>
            </a:fld>
            <a:endParaRPr lang="en-IN"/>
          </a:p>
        </p:txBody>
      </p:sp>
    </p:spTree>
    <p:extLst>
      <p:ext uri="{BB962C8B-B14F-4D97-AF65-F5344CB8AC3E}">
        <p14:creationId xmlns:p14="http://schemas.microsoft.com/office/powerpoint/2010/main" val="313577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4F295-1306-1F20-FFF7-0A780DD8A4C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3CD2C3A-78E0-BB81-2E79-B72BA0FCD92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9DB9F1E-71FA-C771-7A53-2F952E52DEDA}"/>
              </a:ext>
            </a:extLst>
          </p:cNvPr>
          <p:cNvSpPr>
            <a:spLocks noGrp="1"/>
          </p:cNvSpPr>
          <p:nvPr>
            <p:ph type="dt" sz="half" idx="10"/>
          </p:nvPr>
        </p:nvSpPr>
        <p:spPr/>
        <p:txBody>
          <a:bodyPr/>
          <a:lstStyle/>
          <a:p>
            <a:fld id="{CF3B616D-9D59-4176-8EE7-B00B19462400}" type="datetimeFigureOut">
              <a:rPr lang="en-IN" smtClean="0"/>
              <a:t>09-02-2023</a:t>
            </a:fld>
            <a:endParaRPr lang="en-IN"/>
          </a:p>
        </p:txBody>
      </p:sp>
      <p:sp>
        <p:nvSpPr>
          <p:cNvPr id="5" name="Footer Placeholder 4">
            <a:extLst>
              <a:ext uri="{FF2B5EF4-FFF2-40B4-BE49-F238E27FC236}">
                <a16:creationId xmlns:a16="http://schemas.microsoft.com/office/drawing/2014/main" id="{B458A407-A63E-4821-3704-17D7B21E2F4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1FD1315-6248-31BE-FDF8-B12766BB880C}"/>
              </a:ext>
            </a:extLst>
          </p:cNvPr>
          <p:cNvSpPr>
            <a:spLocks noGrp="1"/>
          </p:cNvSpPr>
          <p:nvPr>
            <p:ph type="sldNum" sz="quarter" idx="12"/>
          </p:nvPr>
        </p:nvSpPr>
        <p:spPr/>
        <p:txBody>
          <a:bodyPr/>
          <a:lstStyle/>
          <a:p>
            <a:fld id="{A81DC379-DE46-441E-B2CE-4924B19A1F26}" type="slidenum">
              <a:rPr lang="en-IN" smtClean="0"/>
              <a:t>‹#›</a:t>
            </a:fld>
            <a:endParaRPr lang="en-IN"/>
          </a:p>
        </p:txBody>
      </p:sp>
    </p:spTree>
    <p:extLst>
      <p:ext uri="{BB962C8B-B14F-4D97-AF65-F5344CB8AC3E}">
        <p14:creationId xmlns:p14="http://schemas.microsoft.com/office/powerpoint/2010/main" val="1695008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BDE0F-8DB8-B913-3F0C-67C6CF2547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12849BFF-23FD-1419-1B27-1C602D519F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9951C00-2859-5A94-D2F6-E199E448FCF3}"/>
              </a:ext>
            </a:extLst>
          </p:cNvPr>
          <p:cNvSpPr>
            <a:spLocks noGrp="1"/>
          </p:cNvSpPr>
          <p:nvPr>
            <p:ph type="dt" sz="half" idx="10"/>
          </p:nvPr>
        </p:nvSpPr>
        <p:spPr/>
        <p:txBody>
          <a:bodyPr/>
          <a:lstStyle/>
          <a:p>
            <a:fld id="{CF3B616D-9D59-4176-8EE7-B00B19462400}" type="datetimeFigureOut">
              <a:rPr lang="en-IN" smtClean="0"/>
              <a:t>09-02-2023</a:t>
            </a:fld>
            <a:endParaRPr lang="en-IN"/>
          </a:p>
        </p:txBody>
      </p:sp>
      <p:sp>
        <p:nvSpPr>
          <p:cNvPr id="5" name="Footer Placeholder 4">
            <a:extLst>
              <a:ext uri="{FF2B5EF4-FFF2-40B4-BE49-F238E27FC236}">
                <a16:creationId xmlns:a16="http://schemas.microsoft.com/office/drawing/2014/main" id="{78BA6475-75C1-75E3-7B16-2B9ECA1EDAF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47E9F6D-D67A-BB65-BE1C-9F5616A2FA5F}"/>
              </a:ext>
            </a:extLst>
          </p:cNvPr>
          <p:cNvSpPr>
            <a:spLocks noGrp="1"/>
          </p:cNvSpPr>
          <p:nvPr>
            <p:ph type="sldNum" sz="quarter" idx="12"/>
          </p:nvPr>
        </p:nvSpPr>
        <p:spPr/>
        <p:txBody>
          <a:bodyPr/>
          <a:lstStyle/>
          <a:p>
            <a:fld id="{A81DC379-DE46-441E-B2CE-4924B19A1F26}" type="slidenum">
              <a:rPr lang="en-IN" smtClean="0"/>
              <a:t>‹#›</a:t>
            </a:fld>
            <a:endParaRPr lang="en-IN"/>
          </a:p>
        </p:txBody>
      </p:sp>
    </p:spTree>
    <p:extLst>
      <p:ext uri="{BB962C8B-B14F-4D97-AF65-F5344CB8AC3E}">
        <p14:creationId xmlns:p14="http://schemas.microsoft.com/office/powerpoint/2010/main" val="2229972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FBA3D-BD55-EFFA-1A94-1AB0E6FDFDF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A63E1DF-E22A-BBD1-4E1D-297A4CFD7C8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64B493C3-D9CD-B5AC-416B-A08D28BC6F7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E9478FBF-78D3-7678-8F49-19EFBC2A5130}"/>
              </a:ext>
            </a:extLst>
          </p:cNvPr>
          <p:cNvSpPr>
            <a:spLocks noGrp="1"/>
          </p:cNvSpPr>
          <p:nvPr>
            <p:ph type="dt" sz="half" idx="10"/>
          </p:nvPr>
        </p:nvSpPr>
        <p:spPr/>
        <p:txBody>
          <a:bodyPr/>
          <a:lstStyle/>
          <a:p>
            <a:fld id="{CF3B616D-9D59-4176-8EE7-B00B19462400}" type="datetimeFigureOut">
              <a:rPr lang="en-IN" smtClean="0"/>
              <a:t>09-02-2023</a:t>
            </a:fld>
            <a:endParaRPr lang="en-IN"/>
          </a:p>
        </p:txBody>
      </p:sp>
      <p:sp>
        <p:nvSpPr>
          <p:cNvPr id="6" name="Footer Placeholder 5">
            <a:extLst>
              <a:ext uri="{FF2B5EF4-FFF2-40B4-BE49-F238E27FC236}">
                <a16:creationId xmlns:a16="http://schemas.microsoft.com/office/drawing/2014/main" id="{AE0CCD21-D4C0-250E-7390-A9D04FA69FF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E7A1501-82A5-C7A4-6C11-EFE0F1EB71AF}"/>
              </a:ext>
            </a:extLst>
          </p:cNvPr>
          <p:cNvSpPr>
            <a:spLocks noGrp="1"/>
          </p:cNvSpPr>
          <p:nvPr>
            <p:ph type="sldNum" sz="quarter" idx="12"/>
          </p:nvPr>
        </p:nvSpPr>
        <p:spPr/>
        <p:txBody>
          <a:bodyPr/>
          <a:lstStyle/>
          <a:p>
            <a:fld id="{A81DC379-DE46-441E-B2CE-4924B19A1F26}" type="slidenum">
              <a:rPr lang="en-IN" smtClean="0"/>
              <a:t>‹#›</a:t>
            </a:fld>
            <a:endParaRPr lang="en-IN"/>
          </a:p>
        </p:txBody>
      </p:sp>
    </p:spTree>
    <p:extLst>
      <p:ext uri="{BB962C8B-B14F-4D97-AF65-F5344CB8AC3E}">
        <p14:creationId xmlns:p14="http://schemas.microsoft.com/office/powerpoint/2010/main" val="3009438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74119-9878-83A6-5AD4-2D7CED8BA36F}"/>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9115F94-E93D-400F-3C50-0880190627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8A7A5D-FE23-934C-F4AD-5F7FD760C3E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CC41FDBA-9A28-365D-B849-8457F955AE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6D04281-F5B1-993A-2ADE-FB6F6DC7287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4257262F-B29E-5F80-480E-22EB65B5A445}"/>
              </a:ext>
            </a:extLst>
          </p:cNvPr>
          <p:cNvSpPr>
            <a:spLocks noGrp="1"/>
          </p:cNvSpPr>
          <p:nvPr>
            <p:ph type="dt" sz="half" idx="10"/>
          </p:nvPr>
        </p:nvSpPr>
        <p:spPr/>
        <p:txBody>
          <a:bodyPr/>
          <a:lstStyle/>
          <a:p>
            <a:fld id="{CF3B616D-9D59-4176-8EE7-B00B19462400}" type="datetimeFigureOut">
              <a:rPr lang="en-IN" smtClean="0"/>
              <a:t>09-02-2023</a:t>
            </a:fld>
            <a:endParaRPr lang="en-IN"/>
          </a:p>
        </p:txBody>
      </p:sp>
      <p:sp>
        <p:nvSpPr>
          <p:cNvPr id="8" name="Footer Placeholder 7">
            <a:extLst>
              <a:ext uri="{FF2B5EF4-FFF2-40B4-BE49-F238E27FC236}">
                <a16:creationId xmlns:a16="http://schemas.microsoft.com/office/drawing/2014/main" id="{A841F66C-E584-4838-64C5-DA78EAFE9516}"/>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64B7B85F-5123-F2F9-C8EF-3773F635F033}"/>
              </a:ext>
            </a:extLst>
          </p:cNvPr>
          <p:cNvSpPr>
            <a:spLocks noGrp="1"/>
          </p:cNvSpPr>
          <p:nvPr>
            <p:ph type="sldNum" sz="quarter" idx="12"/>
          </p:nvPr>
        </p:nvSpPr>
        <p:spPr/>
        <p:txBody>
          <a:bodyPr/>
          <a:lstStyle/>
          <a:p>
            <a:fld id="{A81DC379-DE46-441E-B2CE-4924B19A1F26}" type="slidenum">
              <a:rPr lang="en-IN" smtClean="0"/>
              <a:t>‹#›</a:t>
            </a:fld>
            <a:endParaRPr lang="en-IN"/>
          </a:p>
        </p:txBody>
      </p:sp>
    </p:spTree>
    <p:extLst>
      <p:ext uri="{BB962C8B-B14F-4D97-AF65-F5344CB8AC3E}">
        <p14:creationId xmlns:p14="http://schemas.microsoft.com/office/powerpoint/2010/main" val="1801255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67453-41E6-1366-8F5B-82392A2B3029}"/>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51A03C7C-42B2-BAC0-3C71-5BA2B8097EFC}"/>
              </a:ext>
            </a:extLst>
          </p:cNvPr>
          <p:cNvSpPr>
            <a:spLocks noGrp="1"/>
          </p:cNvSpPr>
          <p:nvPr>
            <p:ph type="dt" sz="half" idx="10"/>
          </p:nvPr>
        </p:nvSpPr>
        <p:spPr/>
        <p:txBody>
          <a:bodyPr/>
          <a:lstStyle/>
          <a:p>
            <a:fld id="{CF3B616D-9D59-4176-8EE7-B00B19462400}" type="datetimeFigureOut">
              <a:rPr lang="en-IN" smtClean="0"/>
              <a:t>09-02-2023</a:t>
            </a:fld>
            <a:endParaRPr lang="en-IN"/>
          </a:p>
        </p:txBody>
      </p:sp>
      <p:sp>
        <p:nvSpPr>
          <p:cNvPr id="4" name="Footer Placeholder 3">
            <a:extLst>
              <a:ext uri="{FF2B5EF4-FFF2-40B4-BE49-F238E27FC236}">
                <a16:creationId xmlns:a16="http://schemas.microsoft.com/office/drawing/2014/main" id="{44B18F1F-9399-9A86-B4B4-90D49FC66A1E}"/>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BB9E6438-724C-4DD3-8DD2-C56EEE67BFB3}"/>
              </a:ext>
            </a:extLst>
          </p:cNvPr>
          <p:cNvSpPr>
            <a:spLocks noGrp="1"/>
          </p:cNvSpPr>
          <p:nvPr>
            <p:ph type="sldNum" sz="quarter" idx="12"/>
          </p:nvPr>
        </p:nvSpPr>
        <p:spPr/>
        <p:txBody>
          <a:bodyPr/>
          <a:lstStyle/>
          <a:p>
            <a:fld id="{A81DC379-DE46-441E-B2CE-4924B19A1F26}" type="slidenum">
              <a:rPr lang="en-IN" smtClean="0"/>
              <a:t>‹#›</a:t>
            </a:fld>
            <a:endParaRPr lang="en-IN"/>
          </a:p>
        </p:txBody>
      </p:sp>
    </p:spTree>
    <p:extLst>
      <p:ext uri="{BB962C8B-B14F-4D97-AF65-F5344CB8AC3E}">
        <p14:creationId xmlns:p14="http://schemas.microsoft.com/office/powerpoint/2010/main" val="333147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68C518-CCB2-0125-596D-AA1879B11E37}"/>
              </a:ext>
            </a:extLst>
          </p:cNvPr>
          <p:cNvSpPr>
            <a:spLocks noGrp="1"/>
          </p:cNvSpPr>
          <p:nvPr>
            <p:ph type="dt" sz="half" idx="10"/>
          </p:nvPr>
        </p:nvSpPr>
        <p:spPr/>
        <p:txBody>
          <a:bodyPr/>
          <a:lstStyle/>
          <a:p>
            <a:fld id="{CF3B616D-9D59-4176-8EE7-B00B19462400}" type="datetimeFigureOut">
              <a:rPr lang="en-IN" smtClean="0"/>
              <a:t>09-02-2023</a:t>
            </a:fld>
            <a:endParaRPr lang="en-IN"/>
          </a:p>
        </p:txBody>
      </p:sp>
      <p:sp>
        <p:nvSpPr>
          <p:cNvPr id="3" name="Footer Placeholder 2">
            <a:extLst>
              <a:ext uri="{FF2B5EF4-FFF2-40B4-BE49-F238E27FC236}">
                <a16:creationId xmlns:a16="http://schemas.microsoft.com/office/drawing/2014/main" id="{85B119D8-65E6-3464-C50D-B7DA97F9E875}"/>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48CC8478-FBC6-9A5C-C32B-4002D8E6EE96}"/>
              </a:ext>
            </a:extLst>
          </p:cNvPr>
          <p:cNvSpPr>
            <a:spLocks noGrp="1"/>
          </p:cNvSpPr>
          <p:nvPr>
            <p:ph type="sldNum" sz="quarter" idx="12"/>
          </p:nvPr>
        </p:nvSpPr>
        <p:spPr/>
        <p:txBody>
          <a:bodyPr/>
          <a:lstStyle/>
          <a:p>
            <a:fld id="{A81DC379-DE46-441E-B2CE-4924B19A1F26}" type="slidenum">
              <a:rPr lang="en-IN" smtClean="0"/>
              <a:t>‹#›</a:t>
            </a:fld>
            <a:endParaRPr lang="en-IN"/>
          </a:p>
        </p:txBody>
      </p:sp>
    </p:spTree>
    <p:extLst>
      <p:ext uri="{BB962C8B-B14F-4D97-AF65-F5344CB8AC3E}">
        <p14:creationId xmlns:p14="http://schemas.microsoft.com/office/powerpoint/2010/main" val="1524259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26F47-A89D-ACB5-24A4-CB89475C54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9145BD5A-39E4-24D3-0964-F236B8A55D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B73CC05F-2080-9585-1248-A73D7012E5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8E00BC-D0B0-28D2-219F-C1F5652FDA3B}"/>
              </a:ext>
            </a:extLst>
          </p:cNvPr>
          <p:cNvSpPr>
            <a:spLocks noGrp="1"/>
          </p:cNvSpPr>
          <p:nvPr>
            <p:ph type="dt" sz="half" idx="10"/>
          </p:nvPr>
        </p:nvSpPr>
        <p:spPr/>
        <p:txBody>
          <a:bodyPr/>
          <a:lstStyle/>
          <a:p>
            <a:fld id="{CF3B616D-9D59-4176-8EE7-B00B19462400}" type="datetimeFigureOut">
              <a:rPr lang="en-IN" smtClean="0"/>
              <a:t>09-02-2023</a:t>
            </a:fld>
            <a:endParaRPr lang="en-IN"/>
          </a:p>
        </p:txBody>
      </p:sp>
      <p:sp>
        <p:nvSpPr>
          <p:cNvPr id="6" name="Footer Placeholder 5">
            <a:extLst>
              <a:ext uri="{FF2B5EF4-FFF2-40B4-BE49-F238E27FC236}">
                <a16:creationId xmlns:a16="http://schemas.microsoft.com/office/drawing/2014/main" id="{8BAC0A7B-73B4-19C0-E6AE-EE051750647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F4F73B7-6F97-F592-39B0-499F5E00B534}"/>
              </a:ext>
            </a:extLst>
          </p:cNvPr>
          <p:cNvSpPr>
            <a:spLocks noGrp="1"/>
          </p:cNvSpPr>
          <p:nvPr>
            <p:ph type="sldNum" sz="quarter" idx="12"/>
          </p:nvPr>
        </p:nvSpPr>
        <p:spPr/>
        <p:txBody>
          <a:bodyPr/>
          <a:lstStyle/>
          <a:p>
            <a:fld id="{A81DC379-DE46-441E-B2CE-4924B19A1F26}" type="slidenum">
              <a:rPr lang="en-IN" smtClean="0"/>
              <a:t>‹#›</a:t>
            </a:fld>
            <a:endParaRPr lang="en-IN"/>
          </a:p>
        </p:txBody>
      </p:sp>
    </p:spTree>
    <p:extLst>
      <p:ext uri="{BB962C8B-B14F-4D97-AF65-F5344CB8AC3E}">
        <p14:creationId xmlns:p14="http://schemas.microsoft.com/office/powerpoint/2010/main" val="385826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39C82-81D7-C0C9-3467-62FB7EB3CE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BB8D01D-67B7-D321-57DB-252A410359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50B013CE-A323-6FD9-ED05-92B94905E3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EFE6E5-404A-8989-C62B-9F0DC08D5E98}"/>
              </a:ext>
            </a:extLst>
          </p:cNvPr>
          <p:cNvSpPr>
            <a:spLocks noGrp="1"/>
          </p:cNvSpPr>
          <p:nvPr>
            <p:ph type="dt" sz="half" idx="10"/>
          </p:nvPr>
        </p:nvSpPr>
        <p:spPr/>
        <p:txBody>
          <a:bodyPr/>
          <a:lstStyle/>
          <a:p>
            <a:fld id="{CF3B616D-9D59-4176-8EE7-B00B19462400}" type="datetimeFigureOut">
              <a:rPr lang="en-IN" smtClean="0"/>
              <a:t>09-02-2023</a:t>
            </a:fld>
            <a:endParaRPr lang="en-IN"/>
          </a:p>
        </p:txBody>
      </p:sp>
      <p:sp>
        <p:nvSpPr>
          <p:cNvPr id="6" name="Footer Placeholder 5">
            <a:extLst>
              <a:ext uri="{FF2B5EF4-FFF2-40B4-BE49-F238E27FC236}">
                <a16:creationId xmlns:a16="http://schemas.microsoft.com/office/drawing/2014/main" id="{0F2B76E6-5DFF-2012-DC20-51F7F8812B5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CEB31D3-C3E0-145D-24E7-F03160EE8C87}"/>
              </a:ext>
            </a:extLst>
          </p:cNvPr>
          <p:cNvSpPr>
            <a:spLocks noGrp="1"/>
          </p:cNvSpPr>
          <p:nvPr>
            <p:ph type="sldNum" sz="quarter" idx="12"/>
          </p:nvPr>
        </p:nvSpPr>
        <p:spPr/>
        <p:txBody>
          <a:bodyPr/>
          <a:lstStyle/>
          <a:p>
            <a:fld id="{A81DC379-DE46-441E-B2CE-4924B19A1F26}" type="slidenum">
              <a:rPr lang="en-IN" smtClean="0"/>
              <a:t>‹#›</a:t>
            </a:fld>
            <a:endParaRPr lang="en-IN"/>
          </a:p>
        </p:txBody>
      </p:sp>
    </p:spTree>
    <p:extLst>
      <p:ext uri="{BB962C8B-B14F-4D97-AF65-F5344CB8AC3E}">
        <p14:creationId xmlns:p14="http://schemas.microsoft.com/office/powerpoint/2010/main" val="2040792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CE192B-9EF9-9EB9-A5E5-0D73CB4BAB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9843FD5-FBA4-650F-6202-82AC1558E8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BC88E9F-F58E-F4DA-7A5D-0366C4ADF1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3B616D-9D59-4176-8EE7-B00B19462400}" type="datetimeFigureOut">
              <a:rPr lang="en-IN" smtClean="0"/>
              <a:t>09-02-2023</a:t>
            </a:fld>
            <a:endParaRPr lang="en-IN"/>
          </a:p>
        </p:txBody>
      </p:sp>
      <p:sp>
        <p:nvSpPr>
          <p:cNvPr id="5" name="Footer Placeholder 4">
            <a:extLst>
              <a:ext uri="{FF2B5EF4-FFF2-40B4-BE49-F238E27FC236}">
                <a16:creationId xmlns:a16="http://schemas.microsoft.com/office/drawing/2014/main" id="{FC17F5B3-27AD-E995-BAA8-2D3A55A591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22824E92-04AF-32AB-9308-F70A8078F6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1DC379-DE46-441E-B2CE-4924B19A1F26}" type="slidenum">
              <a:rPr lang="en-IN" smtClean="0"/>
              <a:t>‹#›</a:t>
            </a:fld>
            <a:endParaRPr lang="en-IN"/>
          </a:p>
        </p:txBody>
      </p:sp>
    </p:spTree>
    <p:extLst>
      <p:ext uri="{BB962C8B-B14F-4D97-AF65-F5344CB8AC3E}">
        <p14:creationId xmlns:p14="http://schemas.microsoft.com/office/powerpoint/2010/main" val="24792703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2B50A-8A14-B2A4-2C84-64BE00A70F56}"/>
              </a:ext>
            </a:extLst>
          </p:cNvPr>
          <p:cNvSpPr>
            <a:spLocks noGrp="1"/>
          </p:cNvSpPr>
          <p:nvPr>
            <p:ph type="ctrTitle"/>
          </p:nvPr>
        </p:nvSpPr>
        <p:spPr>
          <a:xfrm>
            <a:off x="1981200" y="1122363"/>
            <a:ext cx="8686800" cy="1486366"/>
          </a:xfrm>
        </p:spPr>
        <p:txBody>
          <a:bodyPr>
            <a:normAutofit fontScale="90000"/>
          </a:bodyPr>
          <a:lstStyle/>
          <a:p>
            <a:r>
              <a:rPr lang="en-US" dirty="0"/>
              <a:t>Census vs Sampling Methods for Statistical Data Collection</a:t>
            </a:r>
            <a:endParaRPr lang="en-IN" dirty="0"/>
          </a:p>
        </p:txBody>
      </p:sp>
      <p:sp>
        <p:nvSpPr>
          <p:cNvPr id="3" name="Subtitle 2">
            <a:extLst>
              <a:ext uri="{FF2B5EF4-FFF2-40B4-BE49-F238E27FC236}">
                <a16:creationId xmlns:a16="http://schemas.microsoft.com/office/drawing/2014/main" id="{86B866EC-640E-C973-1996-43E21BCD20AC}"/>
              </a:ext>
            </a:extLst>
          </p:cNvPr>
          <p:cNvSpPr>
            <a:spLocks noGrp="1"/>
          </p:cNvSpPr>
          <p:nvPr>
            <p:ph type="subTitle" idx="1"/>
          </p:nvPr>
        </p:nvSpPr>
        <p:spPr>
          <a:xfrm>
            <a:off x="1614196" y="3545633"/>
            <a:ext cx="9322744" cy="2478649"/>
          </a:xfrm>
        </p:spPr>
        <p:txBody>
          <a:bodyPr>
            <a:normAutofit/>
          </a:bodyPr>
          <a:lstStyle/>
          <a:p>
            <a:r>
              <a:rPr lang="en-US" dirty="0"/>
              <a:t>Chiranjiv Chowlek</a:t>
            </a:r>
          </a:p>
          <a:p>
            <a:r>
              <a:rPr lang="en-US" dirty="0"/>
              <a:t>Assistant Professor</a:t>
            </a:r>
          </a:p>
          <a:p>
            <a:r>
              <a:rPr lang="en-US" dirty="0"/>
              <a:t>Department of Economics</a:t>
            </a:r>
          </a:p>
          <a:p>
            <a:r>
              <a:rPr lang="en-US" dirty="0"/>
              <a:t>L.T.K College, Azad</a:t>
            </a:r>
          </a:p>
          <a:p>
            <a:r>
              <a:rPr lang="en-US" dirty="0"/>
              <a:t>North Lakhimpur</a:t>
            </a:r>
          </a:p>
          <a:p>
            <a:endParaRPr lang="en-IN" dirty="0"/>
          </a:p>
        </p:txBody>
      </p:sp>
    </p:spTree>
    <p:extLst>
      <p:ext uri="{BB962C8B-B14F-4D97-AF65-F5344CB8AC3E}">
        <p14:creationId xmlns:p14="http://schemas.microsoft.com/office/powerpoint/2010/main" val="538958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02007-0393-1E9A-CA9C-21BC3F3D1421}"/>
              </a:ext>
            </a:extLst>
          </p:cNvPr>
          <p:cNvSpPr>
            <a:spLocks noGrp="1"/>
          </p:cNvSpPr>
          <p:nvPr>
            <p:ph type="title"/>
          </p:nvPr>
        </p:nvSpPr>
        <p:spPr/>
        <p:txBody>
          <a:bodyPr/>
          <a:lstStyle/>
          <a:p>
            <a:r>
              <a:rPr lang="en-US" dirty="0"/>
              <a:t>	Census Method</a:t>
            </a:r>
            <a:endParaRPr lang="en-IN" dirty="0"/>
          </a:p>
        </p:txBody>
      </p:sp>
      <p:sp>
        <p:nvSpPr>
          <p:cNvPr id="3" name="Content Placeholder 2">
            <a:extLst>
              <a:ext uri="{FF2B5EF4-FFF2-40B4-BE49-F238E27FC236}">
                <a16:creationId xmlns:a16="http://schemas.microsoft.com/office/drawing/2014/main" id="{4677BBFD-CA10-880A-97C7-7B309C6B4F74}"/>
              </a:ext>
            </a:extLst>
          </p:cNvPr>
          <p:cNvSpPr>
            <a:spLocks noGrp="1"/>
          </p:cNvSpPr>
          <p:nvPr>
            <p:ph idx="1"/>
          </p:nvPr>
        </p:nvSpPr>
        <p:spPr/>
        <p:txBody>
          <a:bodyPr/>
          <a:lstStyle/>
          <a:p>
            <a:r>
              <a:rPr lang="en-US" i="0" dirty="0">
                <a:solidFill>
                  <a:srgbClr val="202124"/>
                </a:solidFill>
                <a:effectLst/>
                <a:latin typeface="arial" panose="020B0604020202020204" pitchFamily="34" charset="0"/>
              </a:rPr>
              <a:t>A statistical investigation in which the data are collected for each and every element/unit of the population</a:t>
            </a:r>
          </a:p>
          <a:p>
            <a:r>
              <a:rPr lang="en-US" i="0" dirty="0">
                <a:solidFill>
                  <a:srgbClr val="202124"/>
                </a:solidFill>
                <a:effectLst/>
                <a:latin typeface="arial" panose="020B0604020202020204" pitchFamily="34" charset="0"/>
              </a:rPr>
              <a:t>It is also known as 'complete enumeration' or '100% enumeration' or 'complete survey</a:t>
            </a:r>
            <a:endParaRPr lang="en-US" dirty="0">
              <a:solidFill>
                <a:srgbClr val="202124"/>
              </a:solidFill>
              <a:latin typeface="arial" panose="020B0604020202020204" pitchFamily="34" charset="0"/>
            </a:endParaRPr>
          </a:p>
          <a:p>
            <a:r>
              <a:rPr lang="en-US" i="0" dirty="0">
                <a:solidFill>
                  <a:srgbClr val="333333"/>
                </a:solidFill>
                <a:effectLst/>
                <a:latin typeface="Roboto" panose="020B0604020202020204" pitchFamily="2" charset="0"/>
              </a:rPr>
              <a:t>useful when case intensive study is required or the area is limited</a:t>
            </a:r>
            <a:endParaRPr lang="en-US" i="0" dirty="0">
              <a:solidFill>
                <a:srgbClr val="202124"/>
              </a:solidFill>
              <a:effectLst/>
              <a:latin typeface="arial" panose="020B0604020202020204" pitchFamily="34" charset="0"/>
            </a:endParaRPr>
          </a:p>
          <a:p>
            <a:r>
              <a:rPr lang="en-US" i="0" dirty="0">
                <a:solidFill>
                  <a:srgbClr val="333333"/>
                </a:solidFill>
                <a:effectLst/>
                <a:latin typeface="Roboto" panose="02000000000000000000" pitchFamily="2" charset="0"/>
              </a:rPr>
              <a:t>Demographic data on birth and death rates, literacy, workforce, life expectancy, size and composition of a population</a:t>
            </a:r>
            <a:endParaRPr lang="en-IN" dirty="0"/>
          </a:p>
        </p:txBody>
      </p:sp>
    </p:spTree>
    <p:extLst>
      <p:ext uri="{BB962C8B-B14F-4D97-AF65-F5344CB8AC3E}">
        <p14:creationId xmlns:p14="http://schemas.microsoft.com/office/powerpoint/2010/main" val="3453228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C501B-9FAA-3BA9-A729-91934FFCDEF1}"/>
              </a:ext>
            </a:extLst>
          </p:cNvPr>
          <p:cNvSpPr>
            <a:spLocks noGrp="1"/>
          </p:cNvSpPr>
          <p:nvPr>
            <p:ph type="title"/>
          </p:nvPr>
        </p:nvSpPr>
        <p:spPr/>
        <p:txBody>
          <a:bodyPr/>
          <a:lstStyle/>
          <a:p>
            <a:r>
              <a:rPr lang="en-US" dirty="0"/>
              <a:t>Advantages:</a:t>
            </a:r>
            <a:endParaRPr lang="en-IN" dirty="0"/>
          </a:p>
        </p:txBody>
      </p:sp>
      <p:sp>
        <p:nvSpPr>
          <p:cNvPr id="3" name="Content Placeholder 2">
            <a:extLst>
              <a:ext uri="{FF2B5EF4-FFF2-40B4-BE49-F238E27FC236}">
                <a16:creationId xmlns:a16="http://schemas.microsoft.com/office/drawing/2014/main" id="{CC2DCB6B-2471-0F9B-716C-A0588F593C38}"/>
              </a:ext>
            </a:extLst>
          </p:cNvPr>
          <p:cNvSpPr>
            <a:spLocks noGrp="1"/>
          </p:cNvSpPr>
          <p:nvPr>
            <p:ph idx="1"/>
          </p:nvPr>
        </p:nvSpPr>
        <p:spPr>
          <a:xfrm>
            <a:off x="555812" y="1389529"/>
            <a:ext cx="10797988" cy="4787434"/>
          </a:xfrm>
        </p:spPr>
        <p:txBody>
          <a:bodyPr/>
          <a:lstStyle/>
          <a:p>
            <a:pPr marL="0" indent="0">
              <a:buNone/>
            </a:pPr>
            <a:r>
              <a:rPr lang="en-IN" sz="1800" b="1" dirty="0">
                <a:solidFill>
                  <a:srgbClr val="333333"/>
                </a:solidFill>
                <a:latin typeface="Times New Roman" panose="02020603050405020304" pitchFamily="18" charset="0"/>
                <a:cs typeface="Times New Roman" panose="02020603050405020304" pitchFamily="18" charset="0"/>
              </a:rPr>
              <a:t>a) </a:t>
            </a:r>
            <a:r>
              <a:rPr lang="en-IN" sz="1800" b="1" i="0" dirty="0">
                <a:solidFill>
                  <a:srgbClr val="333333"/>
                </a:solidFill>
                <a:effectLst/>
                <a:latin typeface="Times New Roman" panose="02020603050405020304" pitchFamily="18" charset="0"/>
                <a:cs typeface="Times New Roman" panose="02020603050405020304" pitchFamily="18" charset="0"/>
              </a:rPr>
              <a:t>Intensive study</a:t>
            </a:r>
            <a:r>
              <a:rPr lang="en-IN" sz="1400" b="1" i="0" dirty="0">
                <a:solidFill>
                  <a:srgbClr val="333333"/>
                </a:solidFill>
                <a:effectLst/>
                <a:latin typeface="Times New Roman" panose="02020603050405020304" pitchFamily="18" charset="0"/>
                <a:cs typeface="Times New Roman" panose="02020603050405020304" pitchFamily="18" charset="0"/>
              </a:rPr>
              <a:t>:</a:t>
            </a:r>
          </a:p>
          <a:p>
            <a:pPr marL="0" indent="0">
              <a:buNone/>
            </a:pPr>
            <a:r>
              <a:rPr lang="en-US" sz="2000" b="0" i="0" dirty="0">
                <a:solidFill>
                  <a:srgbClr val="333333"/>
                </a:solidFill>
                <a:effectLst/>
                <a:latin typeface="Times New Roman" panose="02020603050405020304" pitchFamily="18" charset="0"/>
                <a:cs typeface="Times New Roman" panose="02020603050405020304" pitchFamily="18" charset="0"/>
              </a:rPr>
              <a:t>It provides intensive and in-depth information covering many facets of the problems.</a:t>
            </a:r>
            <a:endParaRPr lang="en-IN" sz="2000" b="1" dirty="0">
              <a:solidFill>
                <a:srgbClr val="333333"/>
              </a:solidFill>
              <a:latin typeface="Times New Roman" panose="02020603050405020304" pitchFamily="18" charset="0"/>
              <a:cs typeface="Times New Roman" panose="02020603050405020304" pitchFamily="18" charset="0"/>
            </a:endParaRPr>
          </a:p>
          <a:p>
            <a:pPr marL="0" indent="0">
              <a:buNone/>
            </a:pPr>
            <a:r>
              <a:rPr lang="en-US" sz="2000" dirty="0">
                <a:solidFill>
                  <a:srgbClr val="333333"/>
                </a:solidFill>
                <a:latin typeface="Times New Roman" panose="02020603050405020304" pitchFamily="18" charset="0"/>
                <a:cs typeface="Times New Roman" panose="02020603050405020304" pitchFamily="18" charset="0"/>
              </a:rPr>
              <a:t>	</a:t>
            </a:r>
            <a:r>
              <a:rPr lang="en-US" sz="2000" b="0" i="0" dirty="0">
                <a:solidFill>
                  <a:srgbClr val="333333"/>
                </a:solidFill>
                <a:effectLst/>
                <a:latin typeface="Times New Roman" panose="02020603050405020304" pitchFamily="18" charset="0"/>
                <a:cs typeface="Times New Roman" panose="02020603050405020304" pitchFamily="18" charset="0"/>
              </a:rPr>
              <a:t>Example: In a population census, not only the number of persons is counted, but the information is also collected on various other parameters like the number of males and females, age, education, marital status, occupational level, income health conditions, etc.</a:t>
            </a:r>
          </a:p>
          <a:p>
            <a:pPr marL="0" indent="0">
              <a:buNone/>
            </a:pPr>
            <a:r>
              <a:rPr lang="en-US" sz="2000" dirty="0">
                <a:solidFill>
                  <a:srgbClr val="333333"/>
                </a:solidFill>
                <a:latin typeface="Times New Roman" panose="02020603050405020304" pitchFamily="18" charset="0"/>
                <a:cs typeface="Times New Roman" panose="02020603050405020304" pitchFamily="18" charset="0"/>
              </a:rPr>
              <a:t>b</a:t>
            </a:r>
            <a:r>
              <a:rPr lang="en-US" sz="2000" b="1" i="0" dirty="0">
                <a:solidFill>
                  <a:srgbClr val="333333"/>
                </a:solidFill>
                <a:effectLst/>
                <a:latin typeface="Times New Roman" panose="02020603050405020304" pitchFamily="18" charset="0"/>
                <a:cs typeface="Times New Roman" panose="02020603050405020304" pitchFamily="18" charset="0"/>
              </a:rPr>
              <a:t> Results are more accurate and reliable:</a:t>
            </a:r>
          </a:p>
          <a:p>
            <a:pPr marL="0" indent="0">
              <a:buNone/>
            </a:pPr>
            <a:r>
              <a:rPr lang="en-US" sz="2000" b="0" i="0" dirty="0">
                <a:solidFill>
                  <a:srgbClr val="333333"/>
                </a:solidFill>
                <a:effectLst/>
                <a:latin typeface="Times New Roman" panose="02020603050405020304" pitchFamily="18" charset="0"/>
                <a:cs typeface="Times New Roman" panose="02020603050405020304" pitchFamily="18" charset="0"/>
              </a:rPr>
              <a:t> Since, in this type of investigation, every item of the universe is taken into account, the conclusions are more accurate and reliable.</a:t>
            </a:r>
            <a:endParaRPr lang="en-US" sz="2000" b="1" i="0" dirty="0">
              <a:solidFill>
                <a:srgbClr val="333333"/>
              </a:solidFill>
              <a:effectLst/>
              <a:latin typeface="Times New Roman" panose="02020603050405020304" pitchFamily="18" charset="0"/>
              <a:cs typeface="Times New Roman" panose="02020603050405020304" pitchFamily="18" charset="0"/>
            </a:endParaRPr>
          </a:p>
          <a:p>
            <a:pPr marL="0" indent="0">
              <a:buNone/>
            </a:pPr>
            <a:endParaRPr lang="en-IN"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5375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2E918-5BE2-0BFD-A7F8-4D2B6F1289E8}"/>
              </a:ext>
            </a:extLst>
          </p:cNvPr>
          <p:cNvSpPr>
            <a:spLocks noGrp="1"/>
          </p:cNvSpPr>
          <p:nvPr>
            <p:ph type="title"/>
          </p:nvPr>
        </p:nvSpPr>
        <p:spPr/>
        <p:txBody>
          <a:bodyPr/>
          <a:lstStyle/>
          <a:p>
            <a:r>
              <a:rPr lang="en-IN" b="1" dirty="0">
                <a:solidFill>
                  <a:srgbClr val="333333"/>
                </a:solidFill>
                <a:latin typeface="Roboto" panose="02000000000000000000" pitchFamily="2" charset="0"/>
              </a:rPr>
              <a:t>D</a:t>
            </a:r>
            <a:r>
              <a:rPr lang="en-IN" b="1" i="0" dirty="0">
                <a:solidFill>
                  <a:srgbClr val="333333"/>
                </a:solidFill>
                <a:effectLst/>
                <a:latin typeface="Roboto" panose="02000000000000000000" pitchFamily="2" charset="0"/>
              </a:rPr>
              <a:t>isadvantages:</a:t>
            </a:r>
            <a:endParaRPr lang="en-IN" dirty="0"/>
          </a:p>
        </p:txBody>
      </p:sp>
      <p:sp>
        <p:nvSpPr>
          <p:cNvPr id="3" name="Content Placeholder 2">
            <a:extLst>
              <a:ext uri="{FF2B5EF4-FFF2-40B4-BE49-F238E27FC236}">
                <a16:creationId xmlns:a16="http://schemas.microsoft.com/office/drawing/2014/main" id="{FDD4CF50-5DDD-26D0-2877-CBAC645C843C}"/>
              </a:ext>
            </a:extLst>
          </p:cNvPr>
          <p:cNvSpPr>
            <a:spLocks noGrp="1"/>
          </p:cNvSpPr>
          <p:nvPr>
            <p:ph idx="1"/>
          </p:nvPr>
        </p:nvSpPr>
        <p:spPr/>
        <p:txBody>
          <a:bodyPr>
            <a:normAutofit/>
          </a:bodyPr>
          <a:lstStyle/>
          <a:p>
            <a:pPr marL="0" indent="0">
              <a:buNone/>
            </a:pPr>
            <a:r>
              <a:rPr lang="en-US" sz="1600" dirty="0"/>
              <a:t>a) </a:t>
            </a:r>
            <a:r>
              <a:rPr lang="en-IN" sz="1600" b="1" i="0" dirty="0">
                <a:solidFill>
                  <a:srgbClr val="333333"/>
                </a:solidFill>
                <a:effectLst/>
                <a:latin typeface="Roboto" panose="02000000000000000000" pitchFamily="2" charset="0"/>
              </a:rPr>
              <a:t> Costly method</a:t>
            </a:r>
            <a:r>
              <a:rPr lang="en-US" sz="1600" b="1" i="0" dirty="0">
                <a:solidFill>
                  <a:srgbClr val="333333"/>
                </a:solidFill>
                <a:effectLst/>
                <a:latin typeface="Roboto" panose="02000000000000000000" pitchFamily="2" charset="0"/>
              </a:rPr>
              <a:t>:</a:t>
            </a:r>
          </a:p>
          <a:p>
            <a:pPr marL="0" indent="0">
              <a:buNone/>
            </a:pPr>
            <a:r>
              <a:rPr lang="en-US" sz="1600" b="0" i="0" dirty="0">
                <a:solidFill>
                  <a:srgbClr val="333333"/>
                </a:solidFill>
                <a:effectLst/>
                <a:latin typeface="Roboto" panose="02000000000000000000" pitchFamily="2" charset="0"/>
              </a:rPr>
              <a:t> Since the data are obtained for or from each and every unit of the population, it is a very expensive method of investigation, especially in case of a large population size.</a:t>
            </a:r>
            <a:endParaRPr lang="en-US" sz="1600" b="1" dirty="0">
              <a:solidFill>
                <a:srgbClr val="333333"/>
              </a:solidFill>
              <a:latin typeface="Roboto" panose="02000000000000000000" pitchFamily="2" charset="0"/>
            </a:endParaRPr>
          </a:p>
          <a:p>
            <a:pPr marL="0" indent="0">
              <a:buNone/>
            </a:pPr>
            <a:r>
              <a:rPr lang="en-US" sz="1600" b="1" dirty="0">
                <a:solidFill>
                  <a:srgbClr val="333333"/>
                </a:solidFill>
                <a:latin typeface="Roboto" panose="02000000000000000000" pitchFamily="2" charset="0"/>
              </a:rPr>
              <a:t>b) </a:t>
            </a:r>
            <a:r>
              <a:rPr lang="en-US" sz="1600" b="1" i="0" dirty="0">
                <a:solidFill>
                  <a:srgbClr val="333333"/>
                </a:solidFill>
                <a:effectLst/>
                <a:latin typeface="Roboto" panose="02000000000000000000" pitchFamily="2" charset="0"/>
              </a:rPr>
              <a:t>Needs more time and manpower:</a:t>
            </a:r>
          </a:p>
          <a:p>
            <a:pPr marL="0" indent="0">
              <a:buNone/>
            </a:pPr>
            <a:r>
              <a:rPr lang="en-US" sz="1600" b="0" i="0" dirty="0">
                <a:solidFill>
                  <a:srgbClr val="333333"/>
                </a:solidFill>
                <a:effectLst/>
                <a:latin typeface="Roboto" panose="02000000000000000000" pitchFamily="2" charset="0"/>
              </a:rPr>
              <a:t>Since a large volume of data is to be collected, more time and manpower is required for its collection, analysis, and interpretation.</a:t>
            </a:r>
          </a:p>
          <a:p>
            <a:pPr marL="0" indent="0">
              <a:buNone/>
            </a:pPr>
            <a:r>
              <a:rPr lang="en-US" sz="1600" dirty="0">
                <a:solidFill>
                  <a:srgbClr val="333333"/>
                </a:solidFill>
                <a:latin typeface="Roboto" panose="02000000000000000000" pitchFamily="2" charset="0"/>
              </a:rPr>
              <a:t>c) </a:t>
            </a:r>
            <a:r>
              <a:rPr lang="en-US" sz="1600" b="1" i="0" dirty="0">
                <a:solidFill>
                  <a:srgbClr val="333333"/>
                </a:solidFill>
                <a:effectLst/>
                <a:latin typeface="Roboto" panose="02000000000000000000" pitchFamily="2" charset="0"/>
              </a:rPr>
              <a:t> Not suitable for the large population</a:t>
            </a:r>
            <a:r>
              <a:rPr lang="en-US" sz="1600" dirty="0">
                <a:solidFill>
                  <a:srgbClr val="333333"/>
                </a:solidFill>
                <a:latin typeface="Roboto" panose="02000000000000000000" pitchFamily="2" charset="0"/>
              </a:rPr>
              <a:t>:</a:t>
            </a:r>
          </a:p>
          <a:p>
            <a:pPr marL="0" indent="0">
              <a:buNone/>
            </a:pPr>
            <a:r>
              <a:rPr lang="en-US" sz="1600" b="0" i="0" dirty="0">
                <a:solidFill>
                  <a:srgbClr val="333333"/>
                </a:solidFill>
                <a:effectLst/>
                <a:latin typeface="Roboto" panose="02000000000000000000" pitchFamily="2" charset="0"/>
              </a:rPr>
              <a:t>This method is meaningless in the case of an infinite universe where the number of items is unlimited.</a:t>
            </a:r>
            <a:endParaRPr lang="en-IN" sz="1600" dirty="0"/>
          </a:p>
        </p:txBody>
      </p:sp>
    </p:spTree>
    <p:extLst>
      <p:ext uri="{BB962C8B-B14F-4D97-AF65-F5344CB8AC3E}">
        <p14:creationId xmlns:p14="http://schemas.microsoft.com/office/powerpoint/2010/main" val="1907439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1E0C4-AB98-BBC4-3F46-5D4069CB0FC9}"/>
              </a:ext>
            </a:extLst>
          </p:cNvPr>
          <p:cNvSpPr>
            <a:spLocks noGrp="1"/>
          </p:cNvSpPr>
          <p:nvPr>
            <p:ph type="title"/>
          </p:nvPr>
        </p:nvSpPr>
        <p:spPr/>
        <p:txBody>
          <a:bodyPr>
            <a:normAutofit/>
          </a:bodyPr>
          <a:lstStyle/>
          <a:p>
            <a:r>
              <a:rPr lang="en-US" sz="1600" b="1" i="0" dirty="0">
                <a:solidFill>
                  <a:srgbClr val="333333"/>
                </a:solidFill>
                <a:effectLst/>
                <a:latin typeface="Roboto" panose="02000000000000000000" pitchFamily="2" charset="0"/>
              </a:rPr>
              <a:t>Explain the sampling method of collection of data. Briefly discuss its advantages and disadvantages.</a:t>
            </a:r>
            <a:endParaRPr lang="en-IN" sz="1600" dirty="0"/>
          </a:p>
        </p:txBody>
      </p:sp>
      <p:sp>
        <p:nvSpPr>
          <p:cNvPr id="3" name="Content Placeholder 2">
            <a:extLst>
              <a:ext uri="{FF2B5EF4-FFF2-40B4-BE49-F238E27FC236}">
                <a16:creationId xmlns:a16="http://schemas.microsoft.com/office/drawing/2014/main" id="{72EF5BFA-2764-A079-7870-53B8773C063C}"/>
              </a:ext>
            </a:extLst>
          </p:cNvPr>
          <p:cNvSpPr>
            <a:spLocks noGrp="1"/>
          </p:cNvSpPr>
          <p:nvPr>
            <p:ph idx="1"/>
          </p:nvPr>
        </p:nvSpPr>
        <p:spPr/>
        <p:txBody>
          <a:bodyPr/>
          <a:lstStyle/>
          <a:p>
            <a:pPr algn="l"/>
            <a:r>
              <a:rPr lang="en-US" b="0" i="0" dirty="0">
                <a:solidFill>
                  <a:srgbClr val="333333"/>
                </a:solidFill>
                <a:effectLst/>
                <a:latin typeface="Roboto" panose="02000000000000000000" pitchFamily="2" charset="0"/>
              </a:rPr>
              <a:t>●     The sampling method is the one in which only some of the representative items of the population are selected and the data are collected from these.</a:t>
            </a:r>
          </a:p>
          <a:p>
            <a:pPr algn="l"/>
            <a:r>
              <a:rPr lang="en-US" b="0" i="0" dirty="0">
                <a:solidFill>
                  <a:srgbClr val="333333"/>
                </a:solidFill>
                <a:effectLst/>
                <a:latin typeface="Roboto" panose="02000000000000000000" pitchFamily="2" charset="0"/>
              </a:rPr>
              <a:t>●     Instead of collecting information for and from all the units of population, we select a sample, i.e., only a few items of the population.</a:t>
            </a:r>
          </a:p>
          <a:p>
            <a:pPr algn="l"/>
            <a:r>
              <a:rPr lang="en-US" b="0" i="0" dirty="0">
                <a:solidFill>
                  <a:srgbClr val="333333"/>
                </a:solidFill>
                <a:effectLst/>
                <a:latin typeface="Roboto" panose="02000000000000000000" pitchFamily="2" charset="0"/>
              </a:rPr>
              <a:t>●     Conclusions derived from the small sample are </a:t>
            </a:r>
            <a:r>
              <a:rPr lang="en-US" b="0" i="0" dirty="0" err="1">
                <a:solidFill>
                  <a:srgbClr val="333333"/>
                </a:solidFill>
                <a:effectLst/>
                <a:latin typeface="Roboto" panose="02000000000000000000" pitchFamily="2" charset="0"/>
              </a:rPr>
              <a:t>generalised</a:t>
            </a:r>
            <a:r>
              <a:rPr lang="en-US" b="0" i="0" dirty="0">
                <a:solidFill>
                  <a:srgbClr val="333333"/>
                </a:solidFill>
                <a:effectLst/>
                <a:latin typeface="Roboto" panose="02000000000000000000" pitchFamily="2" charset="0"/>
              </a:rPr>
              <a:t> for the whole population.</a:t>
            </a:r>
          </a:p>
          <a:p>
            <a:pPr marL="0" indent="0">
              <a:buNone/>
            </a:pPr>
            <a:endParaRPr lang="en-IN" dirty="0"/>
          </a:p>
        </p:txBody>
      </p:sp>
    </p:spTree>
    <p:extLst>
      <p:ext uri="{BB962C8B-B14F-4D97-AF65-F5344CB8AC3E}">
        <p14:creationId xmlns:p14="http://schemas.microsoft.com/office/powerpoint/2010/main" val="209841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1763F-AA3F-BA67-4F35-FB2F0C3D9327}"/>
              </a:ext>
            </a:extLst>
          </p:cNvPr>
          <p:cNvSpPr>
            <a:spLocks noGrp="1"/>
          </p:cNvSpPr>
          <p:nvPr>
            <p:ph type="title"/>
          </p:nvPr>
        </p:nvSpPr>
        <p:spPr>
          <a:xfrm>
            <a:off x="941294" y="365125"/>
            <a:ext cx="10412506" cy="468593"/>
          </a:xfrm>
        </p:spPr>
        <p:txBody>
          <a:bodyPr>
            <a:normAutofit fontScale="90000"/>
          </a:bodyPr>
          <a:lstStyle/>
          <a:p>
            <a:r>
              <a:rPr lang="en-US" b="1" dirty="0">
                <a:solidFill>
                  <a:srgbClr val="333333"/>
                </a:solidFill>
                <a:latin typeface="Roboto" panose="02000000000000000000" pitchFamily="2" charset="0"/>
              </a:rPr>
              <a:t>Disadva</a:t>
            </a:r>
            <a:r>
              <a:rPr lang="en-US" b="1" i="0" dirty="0">
                <a:solidFill>
                  <a:srgbClr val="333333"/>
                </a:solidFill>
                <a:effectLst/>
                <a:latin typeface="Roboto" panose="02000000000000000000" pitchFamily="2" charset="0"/>
              </a:rPr>
              <a:t>ntages of the sampling method.</a:t>
            </a:r>
            <a:endParaRPr lang="en-IN" dirty="0"/>
          </a:p>
        </p:txBody>
      </p:sp>
      <p:sp>
        <p:nvSpPr>
          <p:cNvPr id="3" name="Content Placeholder 2">
            <a:extLst>
              <a:ext uri="{FF2B5EF4-FFF2-40B4-BE49-F238E27FC236}">
                <a16:creationId xmlns:a16="http://schemas.microsoft.com/office/drawing/2014/main" id="{451C87EC-CA2D-D611-D64C-D22EB37F121B}"/>
              </a:ext>
            </a:extLst>
          </p:cNvPr>
          <p:cNvSpPr>
            <a:spLocks noGrp="1"/>
          </p:cNvSpPr>
          <p:nvPr>
            <p:ph idx="1"/>
          </p:nvPr>
        </p:nvSpPr>
        <p:spPr>
          <a:xfrm>
            <a:off x="295835" y="932329"/>
            <a:ext cx="11349318" cy="5560545"/>
          </a:xfrm>
        </p:spPr>
        <p:txBody>
          <a:bodyPr>
            <a:normAutofit/>
          </a:bodyPr>
          <a:lstStyle/>
          <a:p>
            <a:r>
              <a:rPr lang="en-IN" sz="1700" b="1" i="0" dirty="0">
                <a:solidFill>
                  <a:srgbClr val="333333"/>
                </a:solidFill>
                <a:effectLst/>
                <a:latin typeface="Roboto" panose="02000000000000000000" pitchFamily="2" charset="0"/>
              </a:rPr>
              <a:t>Economical:</a:t>
            </a:r>
          </a:p>
          <a:p>
            <a:pPr marL="0" indent="0">
              <a:buNone/>
            </a:pPr>
            <a:r>
              <a:rPr lang="en-US" sz="1700" b="0" i="0" dirty="0">
                <a:solidFill>
                  <a:srgbClr val="333333"/>
                </a:solidFill>
                <a:effectLst/>
                <a:latin typeface="Roboto" panose="02000000000000000000" pitchFamily="2" charset="0"/>
              </a:rPr>
              <a:t>It is more economical than the census method, as the task of collection and analysis of data is limited only to a small sample, i.e., a few units of the population.</a:t>
            </a:r>
          </a:p>
          <a:p>
            <a:pPr marL="0" indent="0">
              <a:buNone/>
            </a:pPr>
            <a:r>
              <a:rPr lang="en-IN" sz="1700" b="1" i="0" dirty="0">
                <a:solidFill>
                  <a:srgbClr val="333333"/>
                </a:solidFill>
                <a:effectLst/>
                <a:latin typeface="Roboto" panose="02000000000000000000" pitchFamily="2" charset="0"/>
              </a:rPr>
              <a:t> Quick results</a:t>
            </a:r>
            <a:r>
              <a:rPr lang="en-US" sz="1700" dirty="0">
                <a:solidFill>
                  <a:srgbClr val="333333"/>
                </a:solidFill>
                <a:latin typeface="Roboto" panose="02000000000000000000" pitchFamily="2" charset="0"/>
              </a:rPr>
              <a:t>:</a:t>
            </a:r>
          </a:p>
          <a:p>
            <a:pPr marL="0" indent="0">
              <a:buNone/>
            </a:pPr>
            <a:r>
              <a:rPr lang="en-US" sz="1700" b="0" i="0" dirty="0">
                <a:solidFill>
                  <a:srgbClr val="333333"/>
                </a:solidFill>
                <a:effectLst/>
                <a:latin typeface="Roboto" panose="02000000000000000000" pitchFamily="2" charset="0"/>
              </a:rPr>
              <a:t>In this method, only a few units are analyzed, hence we get quicker results</a:t>
            </a:r>
          </a:p>
          <a:p>
            <a:pPr marL="0" indent="0" algn="l">
              <a:buNone/>
            </a:pPr>
            <a:r>
              <a:rPr lang="en-IN" sz="1700" b="1" i="0" dirty="0">
                <a:solidFill>
                  <a:srgbClr val="333333"/>
                </a:solidFill>
                <a:effectLst/>
                <a:latin typeface="Roboto" panose="02000000000000000000" pitchFamily="2" charset="0"/>
              </a:rPr>
              <a:t>Indispensable or greater scope</a:t>
            </a:r>
            <a:r>
              <a:rPr lang="en-US" sz="1700" dirty="0">
                <a:solidFill>
                  <a:srgbClr val="333333"/>
                </a:solidFill>
                <a:latin typeface="Roboto" panose="02000000000000000000" pitchFamily="2" charset="0"/>
              </a:rPr>
              <a:t>:</a:t>
            </a:r>
            <a:r>
              <a:rPr lang="en-US" sz="1700" b="0" i="0" dirty="0">
                <a:solidFill>
                  <a:srgbClr val="333333"/>
                </a:solidFill>
                <a:effectLst/>
                <a:latin typeface="Roboto" panose="02000000000000000000" pitchFamily="2" charset="0"/>
              </a:rPr>
              <a:t>The sampling method becomes indispensable, whereas the census method is impracticable. Example:</a:t>
            </a:r>
          </a:p>
          <a:p>
            <a:pPr algn="l"/>
            <a:r>
              <a:rPr lang="en-US" sz="1700" b="0" i="0" dirty="0">
                <a:solidFill>
                  <a:srgbClr val="333333"/>
                </a:solidFill>
                <a:effectLst/>
                <a:latin typeface="Roboto" panose="02000000000000000000" pitchFamily="2" charset="0"/>
              </a:rPr>
              <a:t>●     If the life of bulbs is to be tested by the manufacturer</a:t>
            </a:r>
          </a:p>
          <a:p>
            <a:pPr algn="l"/>
            <a:r>
              <a:rPr lang="en-US" sz="1700" b="0" i="0" dirty="0">
                <a:solidFill>
                  <a:srgbClr val="333333"/>
                </a:solidFill>
                <a:effectLst/>
                <a:latin typeface="Roboto" panose="02000000000000000000" pitchFamily="2" charset="0"/>
              </a:rPr>
              <a:t>●     If the quality of nuts and bolts is to be tested</a:t>
            </a:r>
          </a:p>
          <a:p>
            <a:pPr algn="l"/>
            <a:r>
              <a:rPr lang="en-US" sz="1700" b="0" i="0" dirty="0">
                <a:solidFill>
                  <a:srgbClr val="333333"/>
                </a:solidFill>
                <a:effectLst/>
                <a:latin typeface="Roboto" panose="02000000000000000000" pitchFamily="2" charset="0"/>
              </a:rPr>
              <a:t>●     If blood test is to be carried out</a:t>
            </a:r>
          </a:p>
          <a:p>
            <a:pPr algn="l"/>
            <a:r>
              <a:rPr lang="en-US" sz="1700" b="0" i="0" dirty="0">
                <a:solidFill>
                  <a:srgbClr val="333333"/>
                </a:solidFill>
                <a:effectLst/>
                <a:latin typeface="Roboto" panose="02000000000000000000" pitchFamily="2" charset="0"/>
              </a:rPr>
              <a:t>●     If the quality of prints is to be tested while printing books</a:t>
            </a:r>
          </a:p>
          <a:p>
            <a:pPr marL="0" indent="0" algn="l">
              <a:buNone/>
            </a:pPr>
            <a:r>
              <a:rPr lang="en-IN" sz="1600" b="1" i="0" dirty="0">
                <a:solidFill>
                  <a:srgbClr val="333333"/>
                </a:solidFill>
                <a:effectLst/>
                <a:latin typeface="Roboto" panose="02000000000000000000" pitchFamily="2" charset="0"/>
              </a:rPr>
              <a:t>Scientific approach</a:t>
            </a:r>
            <a:r>
              <a:rPr lang="en-US" sz="1600" dirty="0">
                <a:solidFill>
                  <a:srgbClr val="333333"/>
                </a:solidFill>
                <a:latin typeface="Roboto" panose="02000000000000000000" pitchFamily="2" charset="0"/>
              </a:rPr>
              <a:t>:</a:t>
            </a:r>
          </a:p>
          <a:p>
            <a:pPr marL="0" indent="0" algn="l">
              <a:buNone/>
            </a:pPr>
            <a:r>
              <a:rPr lang="en-US" sz="1600" b="0" i="0" dirty="0">
                <a:solidFill>
                  <a:srgbClr val="333333"/>
                </a:solidFill>
                <a:effectLst/>
                <a:latin typeface="Roboto" panose="02000000000000000000" pitchFamily="2" charset="0"/>
              </a:rPr>
              <a:t>The sampling method is more scientific than the census Method, as it is possible to determine the extent of reliability of its results.</a:t>
            </a:r>
          </a:p>
          <a:p>
            <a:pPr marL="0" indent="0" algn="l">
              <a:buNone/>
            </a:pPr>
            <a:r>
              <a:rPr lang="en-US" sz="1600" b="1" i="0" dirty="0">
                <a:solidFill>
                  <a:srgbClr val="333333"/>
                </a:solidFill>
                <a:effectLst/>
                <a:latin typeface="Roboto" panose="02000000000000000000" pitchFamily="2" charset="0"/>
              </a:rPr>
              <a:t>Helpful in checking census results</a:t>
            </a:r>
            <a:r>
              <a:rPr lang="en-US" sz="1600" dirty="0">
                <a:solidFill>
                  <a:srgbClr val="333333"/>
                </a:solidFill>
                <a:latin typeface="Roboto" panose="02000000000000000000" pitchFamily="2" charset="0"/>
              </a:rPr>
              <a:t>:</a:t>
            </a:r>
          </a:p>
          <a:p>
            <a:pPr marL="0" indent="0" algn="l">
              <a:buNone/>
            </a:pPr>
            <a:r>
              <a:rPr lang="en-US" sz="1600" b="0" i="0" dirty="0">
                <a:solidFill>
                  <a:srgbClr val="333333"/>
                </a:solidFill>
                <a:effectLst/>
                <a:latin typeface="Roboto" panose="02000000000000000000" pitchFamily="2" charset="0"/>
              </a:rPr>
              <a:t>Due to scientific nature, the sampling method can be used to cross-check the results of the census method</a:t>
            </a:r>
          </a:p>
          <a:p>
            <a:pPr marL="0" indent="0">
              <a:buNone/>
            </a:pPr>
            <a:endParaRPr lang="en-US" dirty="0">
              <a:solidFill>
                <a:srgbClr val="333333"/>
              </a:solidFill>
              <a:latin typeface="Roboto" panose="02000000000000000000" pitchFamily="2" charset="0"/>
            </a:endParaRPr>
          </a:p>
          <a:p>
            <a:pPr marL="0" indent="0">
              <a:buNone/>
            </a:pPr>
            <a:endParaRPr lang="en-IN" dirty="0"/>
          </a:p>
        </p:txBody>
      </p:sp>
    </p:spTree>
    <p:extLst>
      <p:ext uri="{BB962C8B-B14F-4D97-AF65-F5344CB8AC3E}">
        <p14:creationId xmlns:p14="http://schemas.microsoft.com/office/powerpoint/2010/main" val="1807937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D0F05-968E-CEAC-64FD-D7DB24095C8D}"/>
              </a:ext>
            </a:extLst>
          </p:cNvPr>
          <p:cNvSpPr>
            <a:spLocks noGrp="1"/>
          </p:cNvSpPr>
          <p:nvPr>
            <p:ph type="title"/>
          </p:nvPr>
        </p:nvSpPr>
        <p:spPr>
          <a:xfrm>
            <a:off x="1165412" y="365126"/>
            <a:ext cx="10188388" cy="486522"/>
          </a:xfrm>
        </p:spPr>
        <p:txBody>
          <a:bodyPr/>
          <a:lstStyle/>
          <a:p>
            <a:r>
              <a:rPr lang="en-US" sz="1800" b="1" dirty="0">
                <a:solidFill>
                  <a:srgbClr val="333333"/>
                </a:solidFill>
                <a:latin typeface="Roboto" panose="02000000000000000000" pitchFamily="2" charset="0"/>
              </a:rPr>
              <a:t>D</a:t>
            </a:r>
            <a:r>
              <a:rPr lang="en-US" sz="1800" b="1" i="0" dirty="0">
                <a:solidFill>
                  <a:srgbClr val="333333"/>
                </a:solidFill>
                <a:effectLst/>
                <a:latin typeface="Roboto" panose="02000000000000000000" pitchFamily="2" charset="0"/>
              </a:rPr>
              <a:t>isadvantages of the sampling method</a:t>
            </a:r>
            <a:endParaRPr lang="en-IN" dirty="0"/>
          </a:p>
        </p:txBody>
      </p:sp>
      <p:sp>
        <p:nvSpPr>
          <p:cNvPr id="3" name="Content Placeholder 2">
            <a:extLst>
              <a:ext uri="{FF2B5EF4-FFF2-40B4-BE49-F238E27FC236}">
                <a16:creationId xmlns:a16="http://schemas.microsoft.com/office/drawing/2014/main" id="{9494BF27-1485-3260-A526-E35C29F07C55}"/>
              </a:ext>
            </a:extLst>
          </p:cNvPr>
          <p:cNvSpPr>
            <a:spLocks noGrp="1"/>
          </p:cNvSpPr>
          <p:nvPr>
            <p:ph idx="1"/>
          </p:nvPr>
        </p:nvSpPr>
        <p:spPr>
          <a:xfrm>
            <a:off x="1246094" y="851648"/>
            <a:ext cx="10107706" cy="5325315"/>
          </a:xfrm>
        </p:spPr>
        <p:txBody>
          <a:bodyPr>
            <a:normAutofit/>
          </a:bodyPr>
          <a:lstStyle/>
          <a:p>
            <a:pPr marL="0" indent="0">
              <a:buNone/>
            </a:pPr>
            <a:r>
              <a:rPr lang="en-US" sz="1600" b="1" i="0" dirty="0">
                <a:solidFill>
                  <a:srgbClr val="333333"/>
                </a:solidFill>
                <a:effectLst/>
                <a:latin typeface="Roboto" panose="02000000000000000000" pitchFamily="2" charset="0"/>
              </a:rPr>
              <a:t>Difficult to achieve cent percent accuracy:</a:t>
            </a:r>
          </a:p>
          <a:p>
            <a:pPr marL="0" indent="0">
              <a:buNone/>
            </a:pPr>
            <a:r>
              <a:rPr lang="en-US" sz="1600" b="0" i="0" dirty="0">
                <a:solidFill>
                  <a:srgbClr val="333333"/>
                </a:solidFill>
                <a:effectLst/>
                <a:latin typeface="Roboto" panose="02000000000000000000" pitchFamily="2" charset="0"/>
              </a:rPr>
              <a:t>The conclusions of the sampling method are based only on the results of a few items taken from the whole population. Thus, these may not be cent percent correct.</a:t>
            </a:r>
          </a:p>
          <a:p>
            <a:pPr marL="0" indent="0">
              <a:buNone/>
            </a:pPr>
            <a:r>
              <a:rPr lang="en-US" sz="1600" b="1" i="0" dirty="0">
                <a:solidFill>
                  <a:srgbClr val="333333"/>
                </a:solidFill>
                <a:effectLst/>
                <a:latin typeface="Roboto" panose="02000000000000000000" pitchFamily="2" charset="0"/>
              </a:rPr>
              <a:t> Bias in the selection of sample</a:t>
            </a:r>
            <a:r>
              <a:rPr lang="en-US" sz="1600" b="1" dirty="0">
                <a:solidFill>
                  <a:srgbClr val="333333"/>
                </a:solidFill>
                <a:latin typeface="Roboto" panose="02000000000000000000" pitchFamily="2" charset="0"/>
              </a:rPr>
              <a:t>:</a:t>
            </a:r>
          </a:p>
          <a:p>
            <a:pPr marL="0" indent="0" algn="l">
              <a:buNone/>
            </a:pPr>
            <a:r>
              <a:rPr lang="en-US" sz="1600" b="0" i="0" dirty="0" err="1">
                <a:solidFill>
                  <a:srgbClr val="333333"/>
                </a:solidFill>
                <a:effectLst/>
                <a:latin typeface="Roboto" panose="02000000000000000000" pitchFamily="2" charset="0"/>
              </a:rPr>
              <a:t>i</a:t>
            </a:r>
            <a:r>
              <a:rPr lang="en-US" sz="1600" b="0" i="0" dirty="0">
                <a:solidFill>
                  <a:srgbClr val="333333"/>
                </a:solidFill>
                <a:effectLst/>
                <a:latin typeface="Roboto" panose="02000000000000000000" pitchFamily="2" charset="0"/>
              </a:rPr>
              <a:t>) If the investigator is biased, then he might select a sample deliberately.</a:t>
            </a:r>
          </a:p>
          <a:p>
            <a:pPr marL="400050" indent="-400050" algn="l">
              <a:buAutoNum type="romanLcParenR" startAt="2"/>
            </a:pPr>
            <a:r>
              <a:rPr lang="en-US" sz="1600" b="0" i="0" dirty="0">
                <a:solidFill>
                  <a:srgbClr val="333333"/>
                </a:solidFill>
                <a:effectLst/>
                <a:latin typeface="Roboto" panose="02000000000000000000" pitchFamily="2" charset="0"/>
              </a:rPr>
              <a:t>In such cases, the selected sample may not be the best representative of the population.</a:t>
            </a:r>
          </a:p>
          <a:p>
            <a:pPr marL="0" indent="0" algn="l">
              <a:buNone/>
            </a:pPr>
            <a:r>
              <a:rPr lang="en-US" sz="1600" b="1" i="0" dirty="0">
                <a:solidFill>
                  <a:srgbClr val="333333"/>
                </a:solidFill>
                <a:effectLst/>
                <a:latin typeface="Roboto" panose="02000000000000000000" pitchFamily="2" charset="0"/>
              </a:rPr>
              <a:t>Difficult to select a sample having all the characteristics of the population</a:t>
            </a:r>
            <a:r>
              <a:rPr lang="en-US" sz="1600" dirty="0">
                <a:solidFill>
                  <a:srgbClr val="333333"/>
                </a:solidFill>
                <a:latin typeface="Roboto" panose="02000000000000000000" pitchFamily="2" charset="0"/>
              </a:rPr>
              <a:t>:</a:t>
            </a:r>
          </a:p>
          <a:p>
            <a:pPr algn="l"/>
            <a:r>
              <a:rPr lang="en-US" sz="1600" b="0" i="0" dirty="0">
                <a:solidFill>
                  <a:srgbClr val="333333"/>
                </a:solidFill>
                <a:effectLst/>
                <a:latin typeface="Roboto" panose="02000000000000000000" pitchFamily="2" charset="0"/>
              </a:rPr>
              <a:t>  In practice, it is very difficult to obtain a sample that truly represents the population.</a:t>
            </a:r>
          </a:p>
          <a:p>
            <a:pPr algn="l"/>
            <a:r>
              <a:rPr lang="en-US" sz="1600" b="0" i="0" dirty="0">
                <a:solidFill>
                  <a:srgbClr val="333333"/>
                </a:solidFill>
                <a:effectLst/>
                <a:latin typeface="Roboto" panose="02000000000000000000" pitchFamily="2" charset="0"/>
              </a:rPr>
              <a:t>    A sample may not have all the characteristics of the population.</a:t>
            </a:r>
          </a:p>
          <a:p>
            <a:pPr marL="0" indent="0" algn="l">
              <a:buNone/>
            </a:pPr>
            <a:r>
              <a:rPr lang="en-US" sz="1400" b="1" i="0" dirty="0">
                <a:solidFill>
                  <a:srgbClr val="333333"/>
                </a:solidFill>
                <a:effectLst/>
                <a:latin typeface="Roboto" panose="02000000000000000000" pitchFamily="2" charset="0"/>
              </a:rPr>
              <a:t>Need for specialized knowledge and training:</a:t>
            </a:r>
          </a:p>
          <a:p>
            <a:pPr algn="l"/>
            <a:r>
              <a:rPr lang="en-US" sz="1400" b="0" i="0" dirty="0">
                <a:solidFill>
                  <a:srgbClr val="333333"/>
                </a:solidFill>
                <a:effectLst/>
                <a:latin typeface="Roboto" panose="02000000000000000000" pitchFamily="2" charset="0"/>
              </a:rPr>
              <a:t>  It is a special technique and beyond the capacity of every person.</a:t>
            </a:r>
          </a:p>
          <a:p>
            <a:pPr algn="l"/>
            <a:r>
              <a:rPr lang="en-US" sz="1400" b="0" i="0" dirty="0">
                <a:solidFill>
                  <a:srgbClr val="333333"/>
                </a:solidFill>
                <a:effectLst/>
                <a:latin typeface="Roboto" panose="02000000000000000000" pitchFamily="2" charset="0"/>
              </a:rPr>
              <a:t> Its use requires specialized knowledge and training</a:t>
            </a:r>
          </a:p>
          <a:p>
            <a:pPr marL="0" indent="0" algn="l">
              <a:buNone/>
            </a:pPr>
            <a:endParaRPr lang="en-US" sz="1400" b="0" i="0" dirty="0">
              <a:solidFill>
                <a:srgbClr val="333333"/>
              </a:solidFill>
              <a:effectLst/>
              <a:latin typeface="Roboto" panose="02000000000000000000" pitchFamily="2" charset="0"/>
            </a:endParaRPr>
          </a:p>
          <a:p>
            <a:pPr marL="0" indent="0">
              <a:buNone/>
            </a:pPr>
            <a:endParaRPr lang="en-IN" sz="1400" b="1" dirty="0"/>
          </a:p>
        </p:txBody>
      </p:sp>
    </p:spTree>
    <p:extLst>
      <p:ext uri="{BB962C8B-B14F-4D97-AF65-F5344CB8AC3E}">
        <p14:creationId xmlns:p14="http://schemas.microsoft.com/office/powerpoint/2010/main" val="2703505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3A101-5AC5-A425-1C88-D4DF03BA9175}"/>
              </a:ext>
            </a:extLst>
          </p:cNvPr>
          <p:cNvSpPr>
            <a:spLocks noGrp="1"/>
          </p:cNvSpPr>
          <p:nvPr>
            <p:ph type="title"/>
          </p:nvPr>
        </p:nvSpPr>
        <p:spPr>
          <a:xfrm>
            <a:off x="941294" y="-8965"/>
            <a:ext cx="10497671" cy="1983515"/>
          </a:xfrm>
        </p:spPr>
        <p:txBody>
          <a:bodyPr>
            <a:normAutofit/>
          </a:bodyPr>
          <a:lstStyle/>
          <a:p>
            <a:r>
              <a:rPr lang="en-US" sz="2000" b="1" i="0" dirty="0">
                <a:solidFill>
                  <a:srgbClr val="333333"/>
                </a:solidFill>
                <a:effectLst/>
                <a:latin typeface="Times New Roman" panose="02020603050405020304" pitchFamily="18" charset="0"/>
                <a:cs typeface="Times New Roman" panose="02020603050405020304" pitchFamily="18" charset="0"/>
              </a:rPr>
              <a:t>Distinction between census method and sampling method.</a:t>
            </a:r>
            <a:endParaRPr lang="en-IN" sz="2000"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A6C43BD6-41D8-DB3D-1576-2D531A514B30}"/>
              </a:ext>
            </a:extLst>
          </p:cNvPr>
          <p:cNvGraphicFramePr>
            <a:graphicFrameLocks noGrp="1"/>
          </p:cNvGraphicFramePr>
          <p:nvPr>
            <p:ph idx="1"/>
            <p:extLst>
              <p:ext uri="{D42A27DB-BD31-4B8C-83A1-F6EECF244321}">
                <p14:modId xmlns:p14="http://schemas.microsoft.com/office/powerpoint/2010/main" val="3255538822"/>
              </p:ext>
            </p:extLst>
          </p:nvPr>
        </p:nvGraphicFramePr>
        <p:xfrm>
          <a:off x="753035" y="1461247"/>
          <a:ext cx="8274424" cy="4258236"/>
        </p:xfrm>
        <a:graphic>
          <a:graphicData uri="http://schemas.openxmlformats.org/drawingml/2006/table">
            <a:tbl>
              <a:tblPr/>
              <a:tblGrid>
                <a:gridCol w="1505697">
                  <a:extLst>
                    <a:ext uri="{9D8B030D-6E8A-4147-A177-3AD203B41FA5}">
                      <a16:colId xmlns:a16="http://schemas.microsoft.com/office/drawing/2014/main" val="631259175"/>
                    </a:ext>
                  </a:extLst>
                </a:gridCol>
                <a:gridCol w="3692327">
                  <a:extLst>
                    <a:ext uri="{9D8B030D-6E8A-4147-A177-3AD203B41FA5}">
                      <a16:colId xmlns:a16="http://schemas.microsoft.com/office/drawing/2014/main" val="1675349376"/>
                    </a:ext>
                  </a:extLst>
                </a:gridCol>
                <a:gridCol w="3076400">
                  <a:extLst>
                    <a:ext uri="{9D8B030D-6E8A-4147-A177-3AD203B41FA5}">
                      <a16:colId xmlns:a16="http://schemas.microsoft.com/office/drawing/2014/main" val="580288494"/>
                    </a:ext>
                  </a:extLst>
                </a:gridCol>
              </a:tblGrid>
              <a:tr h="240973">
                <a:tc>
                  <a:txBody>
                    <a:bodyPr/>
                    <a:lstStyle/>
                    <a:p>
                      <a:pPr fontAlgn="t"/>
                      <a:r>
                        <a:rPr lang="en-IN" sz="1050" b="1" dirty="0">
                          <a:effectLst/>
                        </a:rPr>
                        <a:t>Parameters</a:t>
                      </a:r>
                      <a:endParaRPr lang="en-IN" sz="1050" dirty="0">
                        <a:effectLst/>
                      </a:endParaRPr>
                    </a:p>
                  </a:txBody>
                  <a:tcPr marL="32594" marR="32594" marT="32594" marB="325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fontAlgn="t"/>
                      <a:r>
                        <a:rPr lang="en-IN" sz="1050" b="1">
                          <a:effectLst/>
                        </a:rPr>
                        <a:t>Census Method</a:t>
                      </a:r>
                      <a:endParaRPr lang="en-IN" sz="1050">
                        <a:effectLst/>
                      </a:endParaRPr>
                    </a:p>
                  </a:txBody>
                  <a:tcPr marL="32594" marR="32594" marT="32594" marB="325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fontAlgn="t"/>
                      <a:r>
                        <a:rPr lang="en-IN" sz="1050" b="1">
                          <a:effectLst/>
                        </a:rPr>
                        <a:t>Sampling Method</a:t>
                      </a:r>
                      <a:endParaRPr lang="en-IN" sz="1050">
                        <a:effectLst/>
                      </a:endParaRPr>
                    </a:p>
                  </a:txBody>
                  <a:tcPr marL="32594" marR="32594" marT="32594" marB="325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565615062"/>
                  </a:ext>
                </a:extLst>
              </a:tr>
              <a:tr h="630382">
                <a:tc>
                  <a:txBody>
                    <a:bodyPr/>
                    <a:lstStyle/>
                    <a:p>
                      <a:pPr fontAlgn="t"/>
                      <a:r>
                        <a:rPr lang="en-IN" sz="1050" b="1" dirty="0">
                          <a:effectLst/>
                        </a:rPr>
                        <a:t>(1) Nature of enquiry</a:t>
                      </a:r>
                      <a:endParaRPr lang="en-IN" sz="1050" dirty="0">
                        <a:effectLst/>
                      </a:endParaRPr>
                    </a:p>
                  </a:txBody>
                  <a:tcPr marL="32594" marR="32594" marT="32594" marB="325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fontAlgn="t"/>
                      <a:r>
                        <a:rPr lang="en-US" sz="1050">
                          <a:effectLst/>
                        </a:rPr>
                        <a:t>The extensive enquiry is conducted at each and every unit of the population.</a:t>
                      </a:r>
                    </a:p>
                  </a:txBody>
                  <a:tcPr marL="32594" marR="32594" marT="32594" marB="325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fontAlgn="t"/>
                      <a:r>
                        <a:rPr lang="en-US" sz="1050">
                          <a:effectLst/>
                        </a:rPr>
                        <a:t>The limited enquiry is conducted as only a few units of the population are studied.</a:t>
                      </a:r>
                    </a:p>
                  </a:txBody>
                  <a:tcPr marL="32594" marR="32594" marT="32594" marB="325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57354343"/>
                  </a:ext>
                </a:extLst>
              </a:tr>
              <a:tr h="630382">
                <a:tc>
                  <a:txBody>
                    <a:bodyPr/>
                    <a:lstStyle/>
                    <a:p>
                      <a:pPr fontAlgn="t"/>
                      <a:r>
                        <a:rPr lang="en-IN" sz="1050" b="1" dirty="0">
                          <a:effectLst/>
                        </a:rPr>
                        <a:t>(2) Economy</a:t>
                      </a:r>
                      <a:endParaRPr lang="en-IN" sz="1050" dirty="0">
                        <a:effectLst/>
                      </a:endParaRPr>
                    </a:p>
                  </a:txBody>
                  <a:tcPr marL="32594" marR="32594" marT="32594" marB="325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fontAlgn="t"/>
                      <a:r>
                        <a:rPr lang="en-US" sz="1050" dirty="0">
                          <a:effectLst/>
                        </a:rPr>
                        <a:t>More Time, Money, and Labour It requires a large amount of money, time, and </a:t>
                      </a:r>
                      <a:r>
                        <a:rPr lang="en-US" sz="1050" dirty="0" err="1">
                          <a:effectLst/>
                        </a:rPr>
                        <a:t>labour</a:t>
                      </a:r>
                      <a:r>
                        <a:rPr lang="en-US" sz="1050" dirty="0">
                          <a:effectLst/>
                        </a:rPr>
                        <a:t>.</a:t>
                      </a:r>
                    </a:p>
                  </a:txBody>
                  <a:tcPr marL="32594" marR="32594" marT="32594" marB="325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fontAlgn="t"/>
                      <a:r>
                        <a:rPr lang="en-US" sz="1050">
                          <a:effectLst/>
                        </a:rPr>
                        <a:t>Less Time, Money, and Labour Relatively less money, time, and labour are required.</a:t>
                      </a:r>
                    </a:p>
                  </a:txBody>
                  <a:tcPr marL="32594" marR="32594" marT="32594" marB="325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301214013"/>
                  </a:ext>
                </a:extLst>
              </a:tr>
              <a:tr h="630382">
                <a:tc>
                  <a:txBody>
                    <a:bodyPr/>
                    <a:lstStyle/>
                    <a:p>
                      <a:pPr fontAlgn="t"/>
                      <a:r>
                        <a:rPr lang="en-IN" sz="1050" b="1">
                          <a:effectLst/>
                        </a:rPr>
                        <a:t>(3) Suitability</a:t>
                      </a:r>
                      <a:endParaRPr lang="en-IN" sz="1050">
                        <a:effectLst/>
                      </a:endParaRPr>
                    </a:p>
                  </a:txBody>
                  <a:tcPr marL="32594" marR="32594" marT="32594" marB="325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fontAlgn="t"/>
                      <a:r>
                        <a:rPr lang="en-US" sz="1050" dirty="0">
                          <a:effectLst/>
                        </a:rPr>
                        <a:t>It is more suitable if the population is heterogeneous in nature.</a:t>
                      </a:r>
                    </a:p>
                  </a:txBody>
                  <a:tcPr marL="32594" marR="32594" marT="32594" marB="325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fontAlgn="t"/>
                      <a:r>
                        <a:rPr lang="en-US" sz="1050">
                          <a:effectLst/>
                        </a:rPr>
                        <a:t>It is more suitable if the population is homogeneous in nature.</a:t>
                      </a:r>
                    </a:p>
                  </a:txBody>
                  <a:tcPr marL="32594" marR="32594" marT="32594" marB="325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84130066"/>
                  </a:ext>
                </a:extLst>
              </a:tr>
              <a:tr h="825086">
                <a:tc>
                  <a:txBody>
                    <a:bodyPr/>
                    <a:lstStyle/>
                    <a:p>
                      <a:pPr fontAlgn="t"/>
                      <a:r>
                        <a:rPr lang="en-IN" sz="1050" b="1">
                          <a:effectLst/>
                        </a:rPr>
                        <a:t>(4) Reliability and Accuracy</a:t>
                      </a:r>
                      <a:endParaRPr lang="en-IN" sz="1050">
                        <a:effectLst/>
                      </a:endParaRPr>
                    </a:p>
                  </a:txBody>
                  <a:tcPr marL="32594" marR="32594" marT="32594" marB="325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fontAlgn="t"/>
                      <a:r>
                        <a:rPr lang="en-US" sz="1050">
                          <a:effectLst/>
                        </a:rPr>
                        <a:t>The results are quite reliable and accurate under the census method.</a:t>
                      </a:r>
                    </a:p>
                  </a:txBody>
                  <a:tcPr marL="32594" marR="32594" marT="32594" marB="325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fontAlgn="t"/>
                      <a:r>
                        <a:rPr lang="en-US" sz="1050">
                          <a:effectLst/>
                        </a:rPr>
                        <a:t>The results of the sampling method are less reliable because a high degree of accuracy is not achieved.</a:t>
                      </a:r>
                    </a:p>
                  </a:txBody>
                  <a:tcPr marL="32594" marR="32594" marT="32594" marB="325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553872612"/>
                  </a:ext>
                </a:extLst>
              </a:tr>
              <a:tr h="630382">
                <a:tc>
                  <a:txBody>
                    <a:bodyPr/>
                    <a:lstStyle/>
                    <a:p>
                      <a:pPr fontAlgn="t"/>
                      <a:r>
                        <a:rPr lang="en-IN" sz="1050" b="1">
                          <a:effectLst/>
                        </a:rPr>
                        <a:t>(5) Organisation and Supervision</a:t>
                      </a:r>
                      <a:endParaRPr lang="en-IN" sz="1050">
                        <a:effectLst/>
                      </a:endParaRPr>
                    </a:p>
                  </a:txBody>
                  <a:tcPr marL="32594" marR="32594" marT="32594" marB="325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fontAlgn="t"/>
                      <a:r>
                        <a:rPr lang="en-US" sz="1050">
                          <a:effectLst/>
                        </a:rPr>
                        <a:t>It is very difficult to organise and supervise the census method.</a:t>
                      </a:r>
                    </a:p>
                  </a:txBody>
                  <a:tcPr marL="32594" marR="32594" marT="32594" marB="325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fontAlgn="t"/>
                      <a:r>
                        <a:rPr lang="en-US" sz="1050" dirty="0">
                          <a:effectLst/>
                        </a:rPr>
                        <a:t>The sampling method is comparatively easy to organize and supervise.</a:t>
                      </a:r>
                    </a:p>
                  </a:txBody>
                  <a:tcPr marL="32594" marR="32594" marT="32594" marB="325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4140029590"/>
                  </a:ext>
                </a:extLst>
              </a:tr>
              <a:tr h="670649">
                <a:tc>
                  <a:txBody>
                    <a:bodyPr/>
                    <a:lstStyle/>
                    <a:p>
                      <a:pPr fontAlgn="t"/>
                      <a:r>
                        <a:rPr lang="en-IN" sz="1050" b="1" i="0" kern="1200" dirty="0">
                          <a:solidFill>
                            <a:schemeClr val="tx1"/>
                          </a:solidFill>
                          <a:effectLst/>
                          <a:latin typeface="+mn-lt"/>
                          <a:ea typeface="+mn-ea"/>
                          <a:cs typeface="+mn-cs"/>
                        </a:rPr>
                        <a:t>(6) Verification</a:t>
                      </a:r>
                      <a:endParaRPr lang="en-IN" sz="1050" dirty="0">
                        <a:effectLst/>
                      </a:endParaRPr>
                    </a:p>
                  </a:txBody>
                  <a:tcPr marL="32594" marR="32594" marT="32594" marB="32594">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fontAlgn="t"/>
                      <a:r>
                        <a:rPr lang="en-US" sz="1050" dirty="0">
                          <a:effectLst/>
                        </a:rPr>
                        <a:t>Under this method, the results of the investigation cannot be verified.</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tc>
                  <a:txBody>
                    <a:bodyPr/>
                    <a:lstStyle/>
                    <a:p>
                      <a:pPr fontAlgn="t"/>
                      <a:r>
                        <a:rPr lang="en-US" sz="1050" dirty="0">
                          <a:effectLst/>
                        </a:rPr>
                        <a:t>Under this method, the results can be tested by taking out another small sample</a:t>
                      </a:r>
                    </a:p>
                  </a:txBody>
                  <a:tcPr marL="60960" marR="60960" marT="60960" marB="60960">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420054112"/>
                  </a:ext>
                </a:extLst>
              </a:tr>
            </a:tbl>
          </a:graphicData>
        </a:graphic>
      </p:graphicFrame>
    </p:spTree>
    <p:extLst>
      <p:ext uri="{BB962C8B-B14F-4D97-AF65-F5344CB8AC3E}">
        <p14:creationId xmlns:p14="http://schemas.microsoft.com/office/powerpoint/2010/main" val="1590105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955</Words>
  <Application>Microsoft Office PowerPoint</Application>
  <PresentationFormat>Widescreen</PresentationFormat>
  <Paragraphs>76</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arial</vt:lpstr>
      <vt:lpstr>Calibri</vt:lpstr>
      <vt:lpstr>Calibri Light</vt:lpstr>
      <vt:lpstr>Roboto</vt:lpstr>
      <vt:lpstr>Times New Roman</vt:lpstr>
      <vt:lpstr>Office Theme</vt:lpstr>
      <vt:lpstr>Census vs Sampling Methods for Statistical Data Collection</vt:lpstr>
      <vt:lpstr> Census Method</vt:lpstr>
      <vt:lpstr>Advantages:</vt:lpstr>
      <vt:lpstr>Disadvantages:</vt:lpstr>
      <vt:lpstr>Explain the sampling method of collection of data. Briefly discuss its advantages and disadvantages.</vt:lpstr>
      <vt:lpstr>Disadvantages of the sampling method.</vt:lpstr>
      <vt:lpstr>Disadvantages of the sampling method</vt:lpstr>
      <vt:lpstr>Distinction between census method and sampling method.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Census vs Sampling Methods for Statistical Data Collection</dc:title>
  <dc:creator>chiranjiv</dc:creator>
  <cp:lastModifiedBy>KF50347</cp:lastModifiedBy>
  <cp:revision>4</cp:revision>
  <dcterms:created xsi:type="dcterms:W3CDTF">2022-10-21T06:00:52Z</dcterms:created>
  <dcterms:modified xsi:type="dcterms:W3CDTF">2023-02-09T08:35:44Z</dcterms:modified>
</cp:coreProperties>
</file>