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80" r:id="rId3"/>
    <p:sldId id="281" r:id="rId4"/>
    <p:sldId id="282" r:id="rId5"/>
    <p:sldId id="279" r:id="rId6"/>
    <p:sldId id="259" r:id="rId7"/>
    <p:sldId id="257" r:id="rId8"/>
    <p:sldId id="258" r:id="rId9"/>
    <p:sldId id="305" r:id="rId10"/>
    <p:sldId id="285" r:id="rId11"/>
    <p:sldId id="286" r:id="rId12"/>
    <p:sldId id="287" r:id="rId13"/>
    <p:sldId id="288" r:id="rId14"/>
    <p:sldId id="289" r:id="rId15"/>
    <p:sldId id="290" r:id="rId16"/>
    <p:sldId id="291" r:id="rId17"/>
    <p:sldId id="306"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283" r:id="rId31"/>
    <p:sldId id="284" r:id="rId32"/>
    <p:sldId id="260" r:id="rId33"/>
    <p:sldId id="267" r:id="rId34"/>
    <p:sldId id="269" r:id="rId35"/>
    <p:sldId id="270" r:id="rId36"/>
    <p:sldId id="271" r:id="rId37"/>
    <p:sldId id="268" r:id="rId38"/>
    <p:sldId id="261" r:id="rId39"/>
    <p:sldId id="262" r:id="rId40"/>
    <p:sldId id="273" r:id="rId41"/>
    <p:sldId id="274" r:id="rId42"/>
    <p:sldId id="275" r:id="rId43"/>
    <p:sldId id="263" r:id="rId44"/>
    <p:sldId id="272" r:id="rId45"/>
    <p:sldId id="277" r:id="rId46"/>
    <p:sldId id="278" r:id="rId47"/>
    <p:sldId id="264" r:id="rId48"/>
    <p:sldId id="276" r:id="rId49"/>
    <p:sldId id="307"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54" d="100"/>
          <a:sy n="54" d="100"/>
        </p:scale>
        <p:origin x="-1320" y="-3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979881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3913351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257285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1119897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918584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977741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904406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787404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06995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F7F0A7-86CE-44C0-B64F-3184C5868A4F}" type="datetimeFigureOut">
              <a:rPr lang="en-US" smtClean="0"/>
              <a:pPr/>
              <a:t>09-Feb-23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61418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F7F0A7-86CE-44C0-B64F-3184C5868A4F}" type="datetimeFigureOut">
              <a:rPr lang="en-US" smtClean="0"/>
              <a:pPr/>
              <a:t>09-Feb-23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19893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F7F0A7-86CE-44C0-B64F-3184C5868A4F}" type="datetimeFigureOut">
              <a:rPr lang="en-US" smtClean="0"/>
              <a:pPr/>
              <a:t>09-Feb-23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08202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F7F0A7-86CE-44C0-B64F-3184C5868A4F}" type="datetimeFigureOut">
              <a:rPr lang="en-US" smtClean="0"/>
              <a:pPr/>
              <a:t>09-Feb-23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11154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7F0A7-86CE-44C0-B64F-3184C5868A4F}" type="datetimeFigureOut">
              <a:rPr lang="en-US" smtClean="0"/>
              <a:pPr/>
              <a:t>09-Feb-23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13560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F7F0A7-86CE-44C0-B64F-3184C5868A4F}" type="datetimeFigureOut">
              <a:rPr lang="en-US" smtClean="0"/>
              <a:pPr/>
              <a:t>09-Feb-23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31680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5F7F0A7-86CE-44C0-B64F-3184C5868A4F}" type="datetimeFigureOut">
              <a:rPr lang="en-US" smtClean="0"/>
              <a:pPr/>
              <a:t>09-Feb-23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3267906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F7F0A7-86CE-44C0-B64F-3184C5868A4F}" type="datetimeFigureOut">
              <a:rPr lang="en-US" smtClean="0"/>
              <a:pPr/>
              <a:t>09-Feb-23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0A3C05-456A-4CDF-AABE-7289926B1B2B}" type="slidenum">
              <a:rPr lang="en-US" smtClean="0"/>
              <a:pPr/>
              <a:t>‹#›</a:t>
            </a:fld>
            <a:endParaRPr lang="en-US"/>
          </a:p>
        </p:txBody>
      </p:sp>
    </p:spTree>
    <p:extLst>
      <p:ext uri="{BB962C8B-B14F-4D97-AF65-F5344CB8AC3E}">
        <p14:creationId xmlns:p14="http://schemas.microsoft.com/office/powerpoint/2010/main" xmlns="" val="233473737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keydifferences.com/difference-between-syllabus-and-curriculum.html" TargetMode="External"/><Relationship Id="rId2" Type="http://schemas.openxmlformats.org/officeDocument/2006/relationships/hyperlink" Target="https://www.slideshare.net/laralundang/the-roles-of-stakeholders-in-curriculum-implementation-16151513"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936EE6-EC83-4378-99F4-9D9160F90B0A}"/>
              </a:ext>
            </a:extLst>
          </p:cNvPr>
          <p:cNvSpPr>
            <a:spLocks noGrp="1"/>
          </p:cNvSpPr>
          <p:nvPr>
            <p:ph type="ctrTitle"/>
          </p:nvPr>
        </p:nvSpPr>
        <p:spPr>
          <a:xfrm>
            <a:off x="1507067" y="931985"/>
            <a:ext cx="7766936" cy="5134707"/>
          </a:xfrm>
        </p:spPr>
        <p:txBody>
          <a:bodyPr/>
          <a:lstStyle/>
          <a:p>
            <a:pPr algn="ctr"/>
            <a:r>
              <a:rPr lang="en-US" dirty="0" smtClean="0">
                <a:latin typeface="Times New Roman" pitchFamily="18" charset="0"/>
                <a:cs typeface="Times New Roman" pitchFamily="18" charset="0"/>
              </a:rPr>
              <a:t>Curriculum</a:t>
            </a: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smtClean="0">
                <a:latin typeface="Times New Roman" pitchFamily="18" charset="0"/>
                <a:cs typeface="Times New Roman" pitchFamily="18" charset="0"/>
              </a:rPr>
              <a:t>Presented by:</a:t>
            </a:r>
            <a:br>
              <a:rPr lang="en-US" sz="3600" dirty="0" smtClean="0">
                <a:latin typeface="Times New Roman" pitchFamily="18" charset="0"/>
                <a:cs typeface="Times New Roman" pitchFamily="18" charset="0"/>
              </a:rPr>
            </a:br>
            <a:r>
              <a:rPr lang="en-US" sz="3600" dirty="0" err="1" smtClean="0">
                <a:latin typeface="Times New Roman" pitchFamily="18" charset="0"/>
                <a:cs typeface="Times New Roman" pitchFamily="18" charset="0"/>
              </a:rPr>
              <a:t>Pranjal</a:t>
            </a:r>
            <a:r>
              <a:rPr lang="en-US" sz="3600" dirty="0" smtClean="0">
                <a:latin typeface="Times New Roman" pitchFamily="18" charset="0"/>
                <a:cs typeface="Times New Roman" pitchFamily="18" charset="0"/>
              </a:rPr>
              <a:t> Das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smtClean="0">
                <a:latin typeface="Times New Roman" pitchFamily="18" charset="0"/>
                <a:cs typeface="Times New Roman" pitchFamily="18" charset="0"/>
              </a:rPr>
              <a:t>Assistant Professor</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Department of Education</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LTK </a:t>
            </a:r>
            <a:r>
              <a:rPr lang="en-US" sz="3600" dirty="0" err="1" smtClean="0">
                <a:latin typeface="Times New Roman" pitchFamily="18" charset="0"/>
                <a:cs typeface="Times New Roman" pitchFamily="18" charset="0"/>
              </a:rPr>
              <a:t>College,Azad</a:t>
            </a:r>
            <a:r>
              <a:rPr lang="en-US" sz="3600" dirty="0" smtClean="0">
                <a:latin typeface="Times New Roman" pitchFamily="18" charset="0"/>
                <a:cs typeface="Times New Roman" pitchFamily="18" charset="0"/>
              </a:rPr>
              <a:t>, North </a:t>
            </a:r>
            <a:r>
              <a:rPr lang="en-US" sz="3600" dirty="0" err="1" smtClean="0">
                <a:latin typeface="Times New Roman" pitchFamily="18" charset="0"/>
                <a:cs typeface="Times New Roman" pitchFamily="18" charset="0"/>
              </a:rPr>
              <a:t>Lakhimpur</a:t>
            </a:r>
            <a:endParaRPr lang="en-US" sz="3600" dirty="0">
              <a:latin typeface="Times New Roman" pitchFamily="18" charset="0"/>
              <a:cs typeface="Times New Roman" pitchFamily="18" charset="0"/>
            </a:endParaRPr>
          </a:p>
        </p:txBody>
      </p:sp>
      <p:sp>
        <p:nvSpPr>
          <p:cNvPr id="3" name="Subtitle 2">
            <a:extLst>
              <a:ext uri="{FF2B5EF4-FFF2-40B4-BE49-F238E27FC236}">
                <a16:creationId xmlns:a16="http://schemas.microsoft.com/office/drawing/2014/main" xmlns="" id="{1A2C9849-52EC-4DF0-AF60-FFDF4284C47A}"/>
              </a:ext>
            </a:extLst>
          </p:cNvPr>
          <p:cNvSpPr>
            <a:spLocks noGrp="1"/>
          </p:cNvSpPr>
          <p:nvPr>
            <p:ph type="subTitle" idx="1"/>
          </p:nvPr>
        </p:nvSpPr>
        <p:spPr/>
        <p:txBody>
          <a:bodyPr/>
          <a:lstStyle/>
          <a:p>
            <a:pPr algn="ctr"/>
            <a:endParaRPr lang="en-US" dirty="0"/>
          </a:p>
          <a:p>
            <a:endParaRPr lang="en-US" dirty="0"/>
          </a:p>
        </p:txBody>
      </p:sp>
    </p:spTree>
    <p:extLst>
      <p:ext uri="{BB962C8B-B14F-4D97-AF65-F5344CB8AC3E}">
        <p14:creationId xmlns:p14="http://schemas.microsoft.com/office/powerpoint/2010/main" xmlns="" val="865286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itchFamily="18" charset="0"/>
                <a:cs typeface="Times New Roman" pitchFamily="18" charset="0"/>
              </a:rPr>
              <a:t>Models of </a:t>
            </a:r>
            <a:r>
              <a:rPr lang="en-US" dirty="0" smtClean="0">
                <a:latin typeface="Times New Roman" pitchFamily="18" charset="0"/>
                <a:cs typeface="Times New Roman" pitchFamily="18" charset="0"/>
              </a:rPr>
              <a:t>Curriculum Development</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512277"/>
            <a:ext cx="8596668" cy="4529085"/>
          </a:xfrm>
        </p:spPr>
        <p:txBody>
          <a:bodyPr>
            <a:noAutofit/>
          </a:bodyPr>
          <a:lstStyle/>
          <a:p>
            <a:pPr marL="514350" indent="-514350" algn="just">
              <a:buNone/>
            </a:pPr>
            <a:r>
              <a:rPr lang="en-US" sz="2400" b="1" dirty="0">
                <a:latin typeface="Times New Roman" panose="02020603050405020304" pitchFamily="18" charset="0"/>
                <a:cs typeface="Times New Roman" panose="02020603050405020304" pitchFamily="18" charset="0"/>
              </a:rPr>
              <a:t> I. Ralph Tyler Model</a:t>
            </a:r>
            <a:r>
              <a:rPr lang="en-US" sz="2400" dirty="0">
                <a:latin typeface="Times New Roman" panose="02020603050405020304" pitchFamily="18" charset="0"/>
                <a:cs typeface="Times New Roman" panose="02020603050405020304" pitchFamily="18" charset="0"/>
              </a:rPr>
              <a:t>: One of the best known curriculum models is The Tyler Model introduced in 1949 by Ralph Tyler in his classic book Basic Principles of Curriculum and Instruction. There are Four Basic Principles Tyler model –</a:t>
            </a:r>
          </a:p>
          <a:p>
            <a:pPr algn="just"/>
            <a:r>
              <a:rPr lang="en-US" sz="2400" dirty="0">
                <a:latin typeface="Times New Roman" panose="02020603050405020304" pitchFamily="18" charset="0"/>
                <a:cs typeface="Times New Roman" panose="02020603050405020304" pitchFamily="18" charset="0"/>
              </a:rPr>
              <a:t>1. What educational purposes should the school seek to attain? </a:t>
            </a:r>
          </a:p>
          <a:p>
            <a:pPr algn="just"/>
            <a:r>
              <a:rPr lang="en-US" sz="2400" dirty="0">
                <a:latin typeface="Times New Roman" panose="02020603050405020304" pitchFamily="18" charset="0"/>
                <a:cs typeface="Times New Roman" panose="02020603050405020304" pitchFamily="18" charset="0"/>
              </a:rPr>
              <a:t>2. What educational experiences can be provided that are likely to attain these purposes? </a:t>
            </a:r>
          </a:p>
          <a:p>
            <a:pPr algn="just"/>
            <a:r>
              <a:rPr lang="en-US" sz="2400" dirty="0">
                <a:latin typeface="Times New Roman" panose="02020603050405020304" pitchFamily="18" charset="0"/>
                <a:cs typeface="Times New Roman" panose="02020603050405020304" pitchFamily="18" charset="0"/>
              </a:rPr>
              <a:t>3. How can these educational experiences be effectively organized?</a:t>
            </a:r>
          </a:p>
          <a:p>
            <a:pPr algn="just"/>
            <a:r>
              <a:rPr lang="en-US" sz="2400" dirty="0">
                <a:latin typeface="Times New Roman" panose="02020603050405020304" pitchFamily="18" charset="0"/>
                <a:cs typeface="Times New Roman" panose="02020603050405020304" pitchFamily="18" charset="0"/>
              </a:rPr>
              <a:t> 4. How can we determine whether these purposes are being attained or not?</a:t>
            </a:r>
          </a:p>
          <a:p>
            <a:endParaRPr lang="en-US" sz="2400" dirty="0">
              <a:latin typeface="Times New Roman" panose="02020603050405020304" pitchFamily="18" charset="0"/>
              <a:cs typeface="Times New Roman" panose="02020603050405020304" pitchFamily="18" charset="0"/>
            </a:endParaRP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246098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8600"/>
            <a:ext cx="8596668" cy="668215"/>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14400"/>
            <a:ext cx="8871112" cy="5126963"/>
          </a:xfrm>
        </p:spPr>
        <p:txBody>
          <a:bodyPr>
            <a:noAutofit/>
          </a:bodyPr>
          <a:lstStyle/>
          <a:p>
            <a:pPr marL="457200" indent="-457200" algn="just">
              <a:buNone/>
            </a:pPr>
            <a:r>
              <a:rPr lang="en-US" sz="2000" b="1" dirty="0" smtClean="0">
                <a:latin typeface="Times New Roman" panose="02020603050405020304" pitchFamily="18" charset="0"/>
                <a:cs typeface="Times New Roman" panose="02020603050405020304" pitchFamily="18" charset="0"/>
              </a:rPr>
              <a:t> II. Hilda </a:t>
            </a:r>
            <a:r>
              <a:rPr lang="en-US" sz="2000" b="1" dirty="0" err="1" smtClean="0">
                <a:latin typeface="Times New Roman" panose="02020603050405020304" pitchFamily="18" charset="0"/>
                <a:cs typeface="Times New Roman" panose="02020603050405020304" pitchFamily="18" charset="0"/>
              </a:rPr>
              <a:t>Taba</a:t>
            </a:r>
            <a:r>
              <a:rPr lang="en-US" sz="2000" b="1" dirty="0" smtClean="0">
                <a:latin typeface="Times New Roman" panose="02020603050405020304" pitchFamily="18" charset="0"/>
                <a:cs typeface="Times New Roman" panose="02020603050405020304" pitchFamily="18" charset="0"/>
              </a:rPr>
              <a:t> Model</a:t>
            </a:r>
            <a:r>
              <a:rPr lang="en-US" sz="2000" dirty="0" smtClean="0">
                <a:latin typeface="Times New Roman" panose="02020603050405020304" pitchFamily="18" charset="0"/>
                <a:cs typeface="Times New Roman" panose="02020603050405020304" pitchFamily="18" charset="0"/>
              </a:rPr>
              <a:t>: Another approach to curriculum development was proposed by Hilda </a:t>
            </a:r>
            <a:r>
              <a:rPr lang="en-US" sz="2000" dirty="0" err="1" smtClean="0">
                <a:latin typeface="Times New Roman" panose="02020603050405020304" pitchFamily="18" charset="0"/>
                <a:cs typeface="Times New Roman" panose="02020603050405020304" pitchFamily="18" charset="0"/>
              </a:rPr>
              <a:t>Taba</a:t>
            </a:r>
            <a:r>
              <a:rPr lang="en-US" sz="2000" dirty="0" smtClean="0">
                <a:latin typeface="Times New Roman" panose="02020603050405020304" pitchFamily="18" charset="0"/>
                <a:cs typeface="Times New Roman" panose="02020603050405020304" pitchFamily="18" charset="0"/>
              </a:rPr>
              <a:t> in her book Curriculum Development: Theory and Practice published in 1962.She argued that there was a definite order in creating a curriculum. She believed that teachers, who teach the curriculum, should participate in developing it which led to the model being called the grass-roots approach. She noted 7 major steps to her grass-roots model in which teachers would have major input. These are-</a:t>
            </a:r>
          </a:p>
          <a:p>
            <a:pPr marL="0" indent="0" algn="just">
              <a:buNone/>
            </a:pPr>
            <a:r>
              <a:rPr lang="en-US" sz="2000" b="1" dirty="0" smtClean="0">
                <a:latin typeface="Times New Roman" panose="02020603050405020304" pitchFamily="18" charset="0"/>
                <a:cs typeface="Times New Roman" panose="02020603050405020304" pitchFamily="18" charset="0"/>
              </a:rPr>
              <a:t>i. Diagnosis of need</a:t>
            </a:r>
            <a:r>
              <a:rPr lang="en-US" sz="2000" dirty="0" smtClean="0">
                <a:latin typeface="Times New Roman" panose="02020603050405020304" pitchFamily="18" charset="0"/>
                <a:cs typeface="Times New Roman" panose="02020603050405020304" pitchFamily="18" charset="0"/>
              </a:rPr>
              <a:t>: The teacher who is also the curriculum designer starts the  process by identifying the needs of students for whom the curriculum is planned. For example, the majority of students are unable to think critically.</a:t>
            </a:r>
          </a:p>
          <a:p>
            <a:pPr marL="0" indent="0" algn="just">
              <a:buNone/>
            </a:pPr>
            <a:r>
              <a:rPr lang="en-US" sz="2000" b="1" dirty="0" smtClean="0">
                <a:latin typeface="Times New Roman" panose="02020603050405020304" pitchFamily="18" charset="0"/>
                <a:cs typeface="Times New Roman" panose="02020603050405020304" pitchFamily="18" charset="0"/>
              </a:rPr>
              <a:t>ii. Formulation of objectives</a:t>
            </a:r>
            <a:r>
              <a:rPr lang="en-US" sz="2000" dirty="0" smtClean="0">
                <a:latin typeface="Times New Roman" panose="02020603050405020304" pitchFamily="18" charset="0"/>
                <a:cs typeface="Times New Roman" panose="02020603050405020304" pitchFamily="18" charset="0"/>
              </a:rPr>
              <a:t>: After the teacher has identified needs that require attention, he or she specifies objectives to be accomplished.</a:t>
            </a:r>
          </a:p>
          <a:p>
            <a:pPr marL="0" indent="0" algn="just">
              <a:buNone/>
            </a:pPr>
            <a:r>
              <a:rPr lang="en-US" sz="2000" b="1" dirty="0" smtClean="0">
                <a:latin typeface="Times New Roman" panose="02020603050405020304" pitchFamily="18" charset="0"/>
                <a:cs typeface="Times New Roman" panose="02020603050405020304" pitchFamily="18" charset="0"/>
              </a:rPr>
              <a:t>iii. Selection of content</a:t>
            </a:r>
            <a:r>
              <a:rPr lang="en-US" sz="2000" dirty="0" smtClean="0">
                <a:latin typeface="Times New Roman" panose="02020603050405020304" pitchFamily="18" charset="0"/>
                <a:cs typeface="Times New Roman" panose="02020603050405020304" pitchFamily="18" charset="0"/>
              </a:rPr>
              <a:t>: The objectives selected or created suggest the subject matter or content of the curriculum. Not only should objectives and content match, but also the validity and significance of the content chosen needs to be determined. i.e. the relevancy and significance of content</a:t>
            </a:r>
          </a:p>
          <a:p>
            <a:pPr marL="0" indent="0" algn="just">
              <a:buNone/>
            </a:pPr>
            <a:endParaRPr lang="en-US" sz="2000" dirty="0" smtClean="0">
              <a:latin typeface="Times New Roman" panose="02020603050405020304" pitchFamily="18" charset="0"/>
              <a:cs typeface="Times New Roman" panose="02020603050405020304" pitchFamily="18" charset="0"/>
            </a:endParaRPr>
          </a:p>
          <a:p>
            <a:endParaRPr lang="en-IN" sz="2000" dirty="0"/>
          </a:p>
        </p:txBody>
      </p:sp>
    </p:spTree>
    <p:extLst>
      <p:ext uri="{BB962C8B-B14F-4D97-AF65-F5344CB8AC3E}">
        <p14:creationId xmlns:p14="http://schemas.microsoft.com/office/powerpoint/2010/main" xmlns="" val="932681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6492"/>
          </a:xfrm>
        </p:spPr>
        <p:txBody>
          <a:bodyPr/>
          <a:lstStyle/>
          <a:p>
            <a:pPr algn="ctr"/>
            <a:r>
              <a:rPr lang="en-IN" dirty="0" smtClean="0">
                <a:latin typeface="Times New Roman" pitchFamily="18" charset="0"/>
                <a:cs typeface="Times New Roman" pitchFamily="18" charset="0"/>
              </a:rPr>
              <a:t>Contd. </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3" y="1494693"/>
            <a:ext cx="8835943" cy="4546670"/>
          </a:xfrm>
        </p:spPr>
        <p:txBody>
          <a:bodyPr>
            <a:noAutofit/>
          </a:bodyPr>
          <a:lstStyle/>
          <a:p>
            <a:pPr marL="400050" lvl="1" indent="0" algn="just">
              <a:buNone/>
            </a:pPr>
            <a:r>
              <a:rPr lang="en-US" sz="2100" dirty="0">
                <a:latin typeface="Times New Roman" pitchFamily="18" charset="0"/>
                <a:cs typeface="Times New Roman" pitchFamily="18" charset="0"/>
              </a:rPr>
              <a:t> </a:t>
            </a:r>
            <a:r>
              <a:rPr lang="en-US" sz="2100" b="1" dirty="0">
                <a:latin typeface="Times New Roman" panose="02020603050405020304" pitchFamily="18" charset="0"/>
                <a:cs typeface="Times New Roman" panose="02020603050405020304" pitchFamily="18" charset="0"/>
              </a:rPr>
              <a:t>iv. Organization of content</a:t>
            </a:r>
            <a:r>
              <a:rPr lang="en-US" sz="2100" dirty="0">
                <a:latin typeface="Times New Roman" panose="02020603050405020304" pitchFamily="18" charset="0"/>
                <a:cs typeface="Times New Roman" panose="02020603050405020304" pitchFamily="18" charset="0"/>
              </a:rPr>
              <a:t>: A teacher cannot just select content, but must   organize it in some type of sequence, taking into consideration the maturity of learners, their academic achievement, and their interests.</a:t>
            </a:r>
          </a:p>
          <a:p>
            <a:pPr marL="400050" lvl="1" indent="0" algn="just">
              <a:buNone/>
            </a:pPr>
            <a:r>
              <a:rPr lang="en-US" sz="2100" b="1" dirty="0">
                <a:latin typeface="Times New Roman" panose="02020603050405020304" pitchFamily="18" charset="0"/>
                <a:cs typeface="Times New Roman" panose="02020603050405020304" pitchFamily="18" charset="0"/>
              </a:rPr>
              <a:t>v. Selection of learning experiences</a:t>
            </a:r>
            <a:r>
              <a:rPr lang="en-US" sz="2100" dirty="0">
                <a:latin typeface="Times New Roman" panose="02020603050405020304" pitchFamily="18" charset="0"/>
                <a:cs typeface="Times New Roman" panose="02020603050405020304" pitchFamily="18" charset="0"/>
              </a:rPr>
              <a:t>: Content must be presented to students and students must be engaged with the content. At this point, the teacher selects instructional methods that will involve the students with the content</a:t>
            </a:r>
          </a:p>
          <a:p>
            <a:pPr marL="400050" lvl="1" indent="0" algn="just">
              <a:buNone/>
            </a:pPr>
            <a:r>
              <a:rPr lang="en-US" sz="2100" dirty="0">
                <a:latin typeface="Times New Roman" panose="02020603050405020304" pitchFamily="18" charset="0"/>
                <a:cs typeface="Times New Roman" panose="02020603050405020304" pitchFamily="18" charset="0"/>
              </a:rPr>
              <a:t>vi. </a:t>
            </a:r>
            <a:r>
              <a:rPr lang="en-US" sz="2100" b="1" dirty="0">
                <a:latin typeface="Times New Roman" panose="02020603050405020304" pitchFamily="18" charset="0"/>
                <a:cs typeface="Times New Roman" panose="02020603050405020304" pitchFamily="18" charset="0"/>
              </a:rPr>
              <a:t>Organization of learning activities: </a:t>
            </a:r>
            <a:r>
              <a:rPr lang="en-US" sz="2100" dirty="0">
                <a:latin typeface="Times New Roman" panose="02020603050405020304" pitchFamily="18" charset="0"/>
                <a:cs typeface="Times New Roman" panose="02020603050405020304" pitchFamily="18" charset="0"/>
              </a:rPr>
              <a:t>Just as content must be sequenced and organized, so must the learning activities. Often, the sequence of the learning activities is determined by the content. But the teacher needs to keep in mind the particular students whom he or she will be teaching</a:t>
            </a:r>
          </a:p>
          <a:p>
            <a:pPr marL="400050" lvl="1" indent="0" algn="just">
              <a:buNone/>
            </a:pPr>
            <a:r>
              <a:rPr lang="en-US" sz="2100" b="1" dirty="0">
                <a:latin typeface="Times New Roman" panose="02020603050405020304" pitchFamily="18" charset="0"/>
                <a:cs typeface="Times New Roman" panose="02020603050405020304" pitchFamily="18" charset="0"/>
              </a:rPr>
              <a:t>vii. Evaluation and means of evaluation</a:t>
            </a:r>
            <a:r>
              <a:rPr lang="en-US" sz="2100" dirty="0">
                <a:latin typeface="Times New Roman" panose="02020603050405020304" pitchFamily="18" charset="0"/>
                <a:cs typeface="Times New Roman" panose="02020603050405020304" pitchFamily="18" charset="0"/>
              </a:rPr>
              <a:t>: The curriculum planner must determine just what objectives have been accomplished. Evaluation procedures need to be designed to evaluate learning outcomes</a:t>
            </a:r>
          </a:p>
          <a:p>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xmlns="" val="563686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6186"/>
            <a:ext cx="8596668" cy="808892"/>
          </a:xfrm>
        </p:spPr>
        <p:txBody>
          <a:bodyPr>
            <a:normAutofit/>
          </a:bodyPr>
          <a:lstStyle/>
          <a:p>
            <a:pPr algn="ctr"/>
            <a:r>
              <a:rPr lang="en-IN" dirty="0" smtClean="0">
                <a:latin typeface="Times New Roman" pitchFamily="18" charset="0"/>
                <a:cs typeface="Times New Roman" pitchFamily="18" charset="0"/>
              </a:rPr>
              <a:t>Contd. </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31985"/>
            <a:ext cx="8596668" cy="5109377"/>
          </a:xfrm>
        </p:spPr>
        <p:txBody>
          <a:bodyPr>
            <a:noAutofit/>
          </a:bodyPr>
          <a:lstStyle/>
          <a:p>
            <a:pPr algn="just">
              <a:buNone/>
            </a:pPr>
            <a:r>
              <a:rPr lang="en-US" sz="2200" dirty="0">
                <a:latin typeface="Times New Roman" panose="02020603050405020304" pitchFamily="18" charset="0"/>
                <a:cs typeface="Times New Roman" panose="02020603050405020304" pitchFamily="18" charset="0"/>
              </a:rPr>
              <a:t>III. </a:t>
            </a:r>
            <a:r>
              <a:rPr lang="en-US" sz="2200" b="1" dirty="0">
                <a:latin typeface="Times New Roman" panose="02020603050405020304" pitchFamily="18" charset="0"/>
                <a:cs typeface="Times New Roman" panose="02020603050405020304" pitchFamily="18" charset="0"/>
              </a:rPr>
              <a:t>CIPP Model</a:t>
            </a:r>
            <a:r>
              <a:rPr lang="en-US" sz="2200" dirty="0">
                <a:latin typeface="Times New Roman" panose="02020603050405020304" pitchFamily="18" charset="0"/>
                <a:cs typeface="Times New Roman" panose="02020603050405020304" pitchFamily="18" charset="0"/>
              </a:rPr>
              <a:t>-This model was created by Daniel L. </a:t>
            </a:r>
            <a:r>
              <a:rPr lang="en-US" sz="2200" dirty="0" err="1">
                <a:latin typeface="Times New Roman" panose="02020603050405020304" pitchFamily="18" charset="0"/>
                <a:cs typeface="Times New Roman" panose="02020603050405020304" pitchFamily="18" charset="0"/>
              </a:rPr>
              <a:t>Stufflebeam</a:t>
            </a:r>
            <a:r>
              <a:rPr lang="en-US" sz="2200" dirty="0">
                <a:latin typeface="Times New Roman" panose="02020603050405020304" pitchFamily="18" charset="0"/>
                <a:cs typeface="Times New Roman" panose="02020603050405020304" pitchFamily="18" charset="0"/>
              </a:rPr>
              <a:t>, a professor at Western Michigan University. And it stands for-</a:t>
            </a:r>
          </a:p>
          <a:p>
            <a:pPr marL="0" indent="0" algn="just">
              <a:buNone/>
            </a:pPr>
            <a:r>
              <a:rPr lang="en-US" sz="2200" dirty="0">
                <a:latin typeface="Times New Roman" panose="02020603050405020304" pitchFamily="18" charset="0"/>
                <a:cs typeface="Times New Roman" panose="02020603050405020304" pitchFamily="18" charset="0"/>
              </a:rPr>
              <a:t>      C-context</a:t>
            </a:r>
          </a:p>
          <a:p>
            <a:pPr marL="0" indent="0" algn="just">
              <a:buNone/>
            </a:pPr>
            <a:r>
              <a:rPr lang="en-US" sz="2200" dirty="0">
                <a:latin typeface="Times New Roman" panose="02020603050405020304" pitchFamily="18" charset="0"/>
                <a:cs typeface="Times New Roman" panose="02020603050405020304" pitchFamily="18" charset="0"/>
              </a:rPr>
              <a:t>       I-input</a:t>
            </a:r>
          </a:p>
          <a:p>
            <a:pPr marL="0" indent="0" algn="just">
              <a:buNone/>
            </a:pPr>
            <a:r>
              <a:rPr lang="en-US" sz="2200" dirty="0">
                <a:latin typeface="Times New Roman" panose="02020603050405020304" pitchFamily="18" charset="0"/>
                <a:cs typeface="Times New Roman" panose="02020603050405020304" pitchFamily="18" charset="0"/>
              </a:rPr>
              <a:t>   	P-process			</a:t>
            </a:r>
          </a:p>
          <a:p>
            <a:pPr marL="0" indent="0" algn="just">
              <a:buNone/>
            </a:pPr>
            <a:r>
              <a:rPr lang="en-US" sz="2200" dirty="0">
                <a:latin typeface="Times New Roman" panose="02020603050405020304" pitchFamily="18" charset="0"/>
                <a:cs typeface="Times New Roman" panose="02020603050405020304" pitchFamily="18" charset="0"/>
              </a:rPr>
              <a:t>	P-product </a:t>
            </a:r>
          </a:p>
          <a:p>
            <a:pPr algn="just"/>
            <a:r>
              <a:rPr lang="en-US" sz="2200" dirty="0">
                <a:latin typeface="Times New Roman" panose="02020603050405020304" pitchFamily="18" charset="0"/>
                <a:cs typeface="Times New Roman" panose="02020603050405020304" pitchFamily="18" charset="0"/>
              </a:rPr>
              <a:t>The CIPP evaluation model is designed to systematically guide both evaluators and stakeholders in posing relevant questions and conducting assessments at the beginning of a project, while it is in progress, and at its end.</a:t>
            </a:r>
          </a:p>
          <a:p>
            <a:pPr algn="just"/>
            <a:r>
              <a:rPr lang="en-US" sz="2200" dirty="0">
                <a:latin typeface="Times New Roman" panose="02020603050405020304" pitchFamily="18" charset="0"/>
                <a:cs typeface="Times New Roman" panose="02020603050405020304" pitchFamily="18" charset="0"/>
              </a:rPr>
              <a:t>This approach seeks to improve and achieve accountability in educational programming through a “learning-by-doing” approach (Zhang et al., 2011).</a:t>
            </a:r>
          </a:p>
          <a:p>
            <a:endParaRPr lang="en-IN" sz="2200" dirty="0"/>
          </a:p>
        </p:txBody>
      </p:sp>
    </p:spTree>
    <p:extLst>
      <p:ext uri="{BB962C8B-B14F-4D97-AF65-F5344CB8AC3E}">
        <p14:creationId xmlns:p14="http://schemas.microsoft.com/office/powerpoint/2010/main" xmlns="" val="17571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1692"/>
            <a:ext cx="8596668" cy="756139"/>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002323"/>
            <a:ext cx="8596668" cy="5039040"/>
          </a:xfrm>
        </p:spPr>
        <p:txBody>
          <a:bodyPr>
            <a:noAutofit/>
          </a:bodyPr>
          <a:lstStyle/>
          <a:p>
            <a:pPr algn="just"/>
            <a:r>
              <a:rPr lang="en-US" sz="2200" b="1" u="sng" dirty="0">
                <a:latin typeface="Times New Roman" pitchFamily="18" charset="0"/>
                <a:cs typeface="Times New Roman" pitchFamily="18" charset="0"/>
              </a:rPr>
              <a:t>Key components of the CIPP model and its need-</a:t>
            </a:r>
          </a:p>
          <a:p>
            <a:pPr marL="0" indent="0" algn="just">
              <a:buNone/>
            </a:pPr>
            <a:r>
              <a:rPr lang="en-US" sz="2200" b="1" dirty="0">
                <a:latin typeface="Times New Roman" pitchFamily="18" charset="0"/>
                <a:cs typeface="Times New Roman" pitchFamily="18" charset="0"/>
              </a:rPr>
              <a:t>A. Context evaluation</a:t>
            </a:r>
            <a:r>
              <a:rPr lang="en-US" sz="2200" dirty="0">
                <a:latin typeface="Times New Roman" panose="02020603050405020304" pitchFamily="18" charset="0"/>
                <a:cs typeface="Times New Roman" panose="02020603050405020304" pitchFamily="18" charset="0"/>
              </a:rPr>
              <a:t>:  Assess overall environmental readiness of the project; </a:t>
            </a:r>
          </a:p>
          <a:p>
            <a:pPr marL="0" indent="0" algn="just">
              <a:buNone/>
            </a:pPr>
            <a:r>
              <a:rPr lang="en-US" sz="2200" dirty="0">
                <a:latin typeface="Times New Roman" panose="02020603050405020304" pitchFamily="18" charset="0"/>
                <a:cs typeface="Times New Roman" panose="02020603050405020304" pitchFamily="18" charset="0"/>
              </a:rPr>
              <a:t>2. Examine whether existing goals and priorities are attuned to the needs;</a:t>
            </a:r>
          </a:p>
          <a:p>
            <a:pPr marL="0" indent="0" algn="just">
              <a:buNone/>
            </a:pPr>
            <a:r>
              <a:rPr lang="en-US" sz="2200" dirty="0">
                <a:latin typeface="Times New Roman" panose="02020603050405020304" pitchFamily="18" charset="0"/>
                <a:cs typeface="Times New Roman" panose="02020603050405020304" pitchFamily="18" charset="0"/>
              </a:rPr>
              <a:t> 3. Refers to as needs assessment; </a:t>
            </a:r>
          </a:p>
          <a:p>
            <a:pPr marL="0" indent="0" algn="just">
              <a:buNone/>
            </a:pPr>
            <a:r>
              <a:rPr lang="en-US" sz="2200" dirty="0">
                <a:latin typeface="Times New Roman" panose="02020603050405020304" pitchFamily="18" charset="0"/>
                <a:cs typeface="Times New Roman" panose="02020603050405020304" pitchFamily="18" charset="0"/>
              </a:rPr>
              <a:t>4. The expanded focus is to identify the strengths and weaknesses of an institution, program to indicate direction for improvement.</a:t>
            </a:r>
          </a:p>
          <a:p>
            <a:pPr marL="0" indent="0" algn="just">
              <a:buNone/>
            </a:pPr>
            <a:r>
              <a:rPr lang="en-US" sz="2200" b="1" dirty="0">
                <a:latin typeface="Times New Roman" pitchFamily="18" charset="0"/>
                <a:cs typeface="Times New Roman" pitchFamily="18" charset="0"/>
              </a:rPr>
              <a:t>B. Input Evaluation: </a:t>
            </a:r>
            <a:r>
              <a:rPr lang="en-US" sz="2200" dirty="0">
                <a:latin typeface="Times New Roman" pitchFamily="18" charset="0"/>
                <a:cs typeface="Times New Roman" pitchFamily="18" charset="0"/>
              </a:rPr>
              <a:t>1. Refers to the ingredients of the curriculum which include the goals, instructional strategies, the learners, the teachers, the contents and all the materials needed;</a:t>
            </a:r>
          </a:p>
          <a:p>
            <a:pPr marL="0" indent="0" algn="just">
              <a:buNone/>
            </a:pPr>
            <a:r>
              <a:rPr lang="en-US" sz="2200" dirty="0">
                <a:latin typeface="Times New Roman" pitchFamily="18" charset="0"/>
                <a:cs typeface="Times New Roman" pitchFamily="18" charset="0"/>
              </a:rPr>
              <a:t> 2. This includes the steps and resources needed to meet the new goals and objectives and may also include successful external programs and materials as well as gathering information</a:t>
            </a:r>
          </a:p>
          <a:p>
            <a:pPr algn="just"/>
            <a:endParaRPr lang="en-US" sz="2200" b="1" dirty="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a:p>
            <a:pPr algn="just"/>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9460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3769"/>
            <a:ext cx="8596668" cy="703385"/>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14400"/>
            <a:ext cx="8871112" cy="5126963"/>
          </a:xfrm>
        </p:spPr>
        <p:txBody>
          <a:bodyPr>
            <a:noAutofit/>
          </a:bodyPr>
          <a:lstStyle/>
          <a:p>
            <a:pPr marL="0" indent="0" algn="just">
              <a:buNone/>
            </a:pPr>
            <a:r>
              <a:rPr lang="en-US" sz="2000" b="1" dirty="0">
                <a:latin typeface="Times New Roman" pitchFamily="18" charset="0"/>
                <a:cs typeface="Times New Roman" pitchFamily="18" charset="0"/>
              </a:rPr>
              <a:t>C. Process Evaluation: </a:t>
            </a:r>
            <a:r>
              <a:rPr lang="en-US" sz="2000" dirty="0">
                <a:latin typeface="Times New Roman" pitchFamily="18" charset="0"/>
                <a:cs typeface="Times New Roman" pitchFamily="18" charset="0"/>
              </a:rPr>
              <a:t>1. Refers to the ways and means of how the program has been implemented; </a:t>
            </a:r>
          </a:p>
          <a:p>
            <a:pPr marL="0" indent="0" algn="just">
              <a:buNone/>
            </a:pPr>
            <a:r>
              <a:rPr lang="en-US" sz="2000" dirty="0">
                <a:latin typeface="Times New Roman" pitchFamily="18" charset="0"/>
                <a:cs typeface="Times New Roman" pitchFamily="18" charset="0"/>
              </a:rPr>
              <a:t>2. Monitors the program/project implementation process; </a:t>
            </a:r>
          </a:p>
          <a:p>
            <a:pPr marL="0" indent="0" algn="just">
              <a:buNone/>
            </a:pPr>
            <a:r>
              <a:rPr lang="en-US" sz="2000" dirty="0">
                <a:latin typeface="Times New Roman" pitchFamily="18" charset="0"/>
                <a:cs typeface="Times New Roman" pitchFamily="18" charset="0"/>
              </a:rPr>
              <a:t>3. Assess to which participants accept and carry out their roles; 4. The focus is the implementation of a program or a strategy; </a:t>
            </a:r>
          </a:p>
          <a:p>
            <a:pPr marL="0" indent="0" algn="just">
              <a:buNone/>
            </a:pPr>
            <a:r>
              <a:rPr lang="en-US" sz="2000" dirty="0">
                <a:latin typeface="Times New Roman" pitchFamily="18" charset="0"/>
                <a:cs typeface="Times New Roman" pitchFamily="18" charset="0"/>
              </a:rPr>
              <a:t>5. The main purpose is to provide feedback about needed modifications if the implementation is inadequate.</a:t>
            </a:r>
            <a:endParaRPr lang="en-US" sz="2000" b="1" dirty="0">
              <a:latin typeface="Times New Roman" pitchFamily="18" charset="0"/>
              <a:cs typeface="Times New Roman" pitchFamily="18" charset="0"/>
            </a:endParaRPr>
          </a:p>
          <a:p>
            <a:pPr marL="0" indent="0" algn="just">
              <a:buNone/>
            </a:pPr>
            <a:r>
              <a:rPr lang="en-US" sz="2000" b="1" dirty="0" smtClean="0">
                <a:latin typeface="Times New Roman" panose="02020603050405020304" pitchFamily="18" charset="0"/>
                <a:cs typeface="Times New Roman" panose="02020603050405020304" pitchFamily="18" charset="0"/>
              </a:rPr>
              <a:t>D</a:t>
            </a:r>
            <a:r>
              <a:rPr lang="en-US" sz="2000" b="1" dirty="0">
                <a:latin typeface="Times New Roman" panose="02020603050405020304" pitchFamily="18" charset="0"/>
                <a:cs typeface="Times New Roman" panose="02020603050405020304" pitchFamily="18" charset="0"/>
              </a:rPr>
              <a:t>. Product Evaluation:</a:t>
            </a:r>
            <a:r>
              <a:rPr lang="en-US" sz="2000" dirty="0">
                <a:latin typeface="Times New Roman" panose="02020603050405020304" pitchFamily="18" charset="0"/>
                <a:cs typeface="Times New Roman" panose="02020603050405020304" pitchFamily="18" charset="0"/>
              </a:rPr>
              <a:t> 1. Indicates if the program accomplishes its goals;</a:t>
            </a:r>
          </a:p>
          <a:p>
            <a:pPr marL="0" indent="0" algn="just">
              <a:buNone/>
            </a:pPr>
            <a:r>
              <a:rPr lang="en-US" sz="2000" dirty="0">
                <a:latin typeface="Times New Roman" panose="02020603050405020304" pitchFamily="18" charset="0"/>
                <a:cs typeface="Times New Roman" panose="02020603050405020304" pitchFamily="18" charset="0"/>
              </a:rPr>
              <a:t> 2. Measure, interpret, and judge a program’s outcomes by assessing their merit, worth, and significance;</a:t>
            </a:r>
          </a:p>
          <a:p>
            <a:pPr marL="0" indent="0" algn="just">
              <a:buNone/>
            </a:pPr>
            <a:r>
              <a:rPr lang="en-US" sz="2000" dirty="0">
                <a:latin typeface="Times New Roman" panose="02020603050405020304" pitchFamily="18" charset="0"/>
                <a:cs typeface="Times New Roman" panose="02020603050405020304" pitchFamily="18" charset="0"/>
              </a:rPr>
              <a:t> 3. Ascertain the extent to which the needs of all the participants were met;</a:t>
            </a:r>
          </a:p>
          <a:p>
            <a:pPr marL="0" indent="0" algn="just">
              <a:buNone/>
            </a:pPr>
            <a:r>
              <a:rPr lang="en-US" sz="2000" dirty="0">
                <a:latin typeface="Times New Roman" panose="02020603050405020304" pitchFamily="18" charset="0"/>
                <a:cs typeface="Times New Roman" panose="02020603050405020304" pitchFamily="18" charset="0"/>
              </a:rPr>
              <a:t> 4. Should document both intended and unintended effects/ positive as well as negative outcomes;</a:t>
            </a:r>
          </a:p>
          <a:p>
            <a:pPr marL="0" indent="0" algn="just">
              <a:buNone/>
            </a:pPr>
            <a:r>
              <a:rPr lang="en-US" sz="2000" dirty="0">
                <a:latin typeface="Times New Roman" panose="02020603050405020304" pitchFamily="18" charset="0"/>
                <a:cs typeface="Times New Roman" panose="02020603050405020304" pitchFamily="18" charset="0"/>
              </a:rPr>
              <a:t> 5. Determine whether a program should be continued, repeated, and/or extended.</a:t>
            </a: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9744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6186"/>
            <a:ext cx="8596668" cy="685800"/>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31985"/>
            <a:ext cx="8976620" cy="5109378"/>
          </a:xfrm>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IV. </a:t>
            </a:r>
            <a:r>
              <a:rPr lang="en-US" b="1" dirty="0">
                <a:latin typeface="Times New Roman" panose="02020603050405020304" pitchFamily="18" charset="0"/>
                <a:cs typeface="Times New Roman" panose="02020603050405020304" pitchFamily="18" charset="0"/>
              </a:rPr>
              <a:t>Goal-free Model-</a:t>
            </a:r>
          </a:p>
          <a:p>
            <a:pPr marL="0" indent="0" algn="just">
              <a:buNone/>
            </a:pPr>
            <a:r>
              <a:rPr lang="en-US" dirty="0">
                <a:latin typeface="Times New Roman" panose="02020603050405020304" pitchFamily="18" charset="0"/>
                <a:cs typeface="Times New Roman" panose="02020603050405020304" pitchFamily="18" charset="0"/>
              </a:rPr>
              <a:t>In the goal-free evaluation model developed by Michael </a:t>
            </a:r>
            <a:r>
              <a:rPr lang="en-US" dirty="0" err="1">
                <a:latin typeface="Times New Roman" panose="02020603050405020304" pitchFamily="18" charset="0"/>
                <a:cs typeface="Times New Roman" panose="02020603050405020304" pitchFamily="18" charset="0"/>
              </a:rPr>
              <a:t>Scriven</a:t>
            </a:r>
            <a:r>
              <a:rPr lang="en-US" dirty="0">
                <a:latin typeface="Times New Roman" panose="02020603050405020304" pitchFamily="18" charset="0"/>
                <a:cs typeface="Times New Roman" panose="02020603050405020304" pitchFamily="18" charset="0"/>
              </a:rPr>
              <a:t> (1972), the evaluation looks at a program's actual effect on identified needs.</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Goal-free  model is a kind of evaluation</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 any </a:t>
            </a:r>
            <a:r>
              <a:rPr lang="en-US" dirty="0">
                <a:solidFill>
                  <a:schemeClr val="tx2"/>
                </a:solidFill>
                <a:latin typeface="Times New Roman" pitchFamily="18" charset="0"/>
                <a:cs typeface="Times New Roman" pitchFamily="18" charset="0"/>
              </a:rPr>
              <a:t>evaluation</a:t>
            </a:r>
            <a:r>
              <a:rPr lang="en-US" dirty="0">
                <a:latin typeface="Times New Roman" pitchFamily="18" charset="0"/>
                <a:cs typeface="Times New Roman" pitchFamily="18" charset="0"/>
              </a:rPr>
              <a:t> in which the evaluator conducts the evaluation without particular knowledge of or reference to stated or predetermined goals and objectives. Major characteristics of the model:</a:t>
            </a:r>
          </a:p>
          <a:p>
            <a:pPr algn="just"/>
            <a:r>
              <a:rPr lang="en-US" dirty="0">
                <a:latin typeface="Times New Roman" pitchFamily="18" charset="0"/>
                <a:cs typeface="Times New Roman" pitchFamily="18" charset="0"/>
              </a:rPr>
              <a:t>Evaluator actively avoids information regarding program goals. </a:t>
            </a:r>
          </a:p>
          <a:p>
            <a:pPr algn="just"/>
            <a:r>
              <a:rPr lang="en-US" dirty="0">
                <a:latin typeface="Times New Roman" pitchFamily="18" charset="0"/>
                <a:cs typeface="Times New Roman" pitchFamily="18" charset="0"/>
              </a:rPr>
              <a:t>Evaluator does not have preconceived goals in order to narrow the focus. • Evaluator has minimal contact with staff or members of the program. </a:t>
            </a:r>
          </a:p>
          <a:p>
            <a:pPr algn="just"/>
            <a:r>
              <a:rPr lang="en-US" dirty="0">
                <a:latin typeface="Times New Roman" pitchFamily="18" charset="0"/>
                <a:cs typeface="Times New Roman" pitchFamily="18" charset="0"/>
              </a:rPr>
              <a:t>Without information regarding goals, evaluator is more likely to see unanticipated effects of program.</a:t>
            </a:r>
          </a:p>
          <a:p>
            <a:pPr marL="0" indent="0" algn="just">
              <a:buNone/>
            </a:pPr>
            <a:r>
              <a:rPr lang="en-US" b="1" dirty="0">
                <a:latin typeface="Times New Roman" pitchFamily="18" charset="0"/>
                <a:cs typeface="Times New Roman" pitchFamily="18" charset="0"/>
              </a:rPr>
              <a:t>Use of goal free model</a:t>
            </a:r>
            <a:r>
              <a:rPr lang="en-US" dirty="0">
                <a:latin typeface="Times New Roman" pitchFamily="18" charset="0"/>
                <a:cs typeface="Times New Roman" pitchFamily="18" charset="0"/>
              </a:rPr>
              <a:t>:</a:t>
            </a:r>
          </a:p>
          <a:p>
            <a:pPr algn="just">
              <a:buFont typeface="Arial" pitchFamily="34" charset="0"/>
              <a:buChar char="•"/>
            </a:pPr>
            <a:r>
              <a:rPr lang="en-US" dirty="0">
                <a:latin typeface="Times New Roman" pitchFamily="18" charset="0"/>
                <a:cs typeface="Times New Roman" pitchFamily="18" charset="0"/>
              </a:rPr>
              <a:t>Information about program outcomes, both intended and unintended</a:t>
            </a:r>
          </a:p>
          <a:p>
            <a:pPr algn="just">
              <a:buFont typeface="Arial" pitchFamily="34" charset="0"/>
              <a:buChar char="•"/>
            </a:pPr>
            <a:r>
              <a:rPr lang="en-US" dirty="0">
                <a:latin typeface="Times New Roman" pitchFamily="18" charset="0"/>
                <a:cs typeface="Times New Roman" pitchFamily="18" charset="0"/>
              </a:rPr>
              <a:t>When evaluators wants to  have no knowledge of program goals, intentionally or unintentionally</a:t>
            </a:r>
          </a:p>
          <a:p>
            <a:pPr algn="just">
              <a:buFont typeface="Arial" pitchFamily="34" charset="0"/>
              <a:buChar char="•"/>
            </a:pPr>
            <a:r>
              <a:rPr lang="en-US" dirty="0">
                <a:latin typeface="Times New Roman" pitchFamily="18" charset="0"/>
                <a:cs typeface="Times New Roman" pitchFamily="18" charset="0"/>
              </a:rPr>
              <a:t> Want to identify the effect of a program from data collection, observations, and interviews.</a:t>
            </a: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56557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Stages of Curriculum Development</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Curriculum Planning</a:t>
            </a:r>
          </a:p>
          <a:p>
            <a:pPr algn="just"/>
            <a:r>
              <a:rPr lang="en-IN" sz="2800" dirty="0" smtClean="0">
                <a:latin typeface="Times New Roman" pitchFamily="18" charset="0"/>
                <a:cs typeface="Times New Roman" pitchFamily="18" charset="0"/>
              </a:rPr>
              <a:t>Curriculum Designing</a:t>
            </a:r>
          </a:p>
          <a:p>
            <a:pPr algn="just"/>
            <a:r>
              <a:rPr lang="en-IN" sz="2800" dirty="0" smtClean="0">
                <a:latin typeface="Times New Roman" pitchFamily="18" charset="0"/>
                <a:cs typeface="Times New Roman" pitchFamily="18" charset="0"/>
              </a:rPr>
              <a:t>Curriculum Implementation</a:t>
            </a:r>
          </a:p>
          <a:p>
            <a:pPr algn="just"/>
            <a:r>
              <a:rPr lang="en-IN" sz="2800" dirty="0" smtClean="0">
                <a:latin typeface="Times New Roman" pitchFamily="18" charset="0"/>
                <a:cs typeface="Times New Roman" pitchFamily="18" charset="0"/>
              </a:rPr>
              <a:t>Curriculum Evaluation</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02171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1693"/>
            <a:ext cx="8596668" cy="685800"/>
          </a:xfrm>
        </p:spPr>
        <p:txBody>
          <a:bodyPr/>
          <a:lstStyle/>
          <a:p>
            <a:pPr algn="ctr"/>
            <a:r>
              <a:rPr lang="en-US" b="1" dirty="0">
                <a:latin typeface="Times New Roman" pitchFamily="18" charset="0"/>
                <a:cs typeface="Times New Roman" pitchFamily="18" charset="0"/>
              </a:rPr>
              <a:t>Curriculum </a:t>
            </a:r>
            <a:r>
              <a:rPr lang="en-US" b="1" dirty="0" smtClean="0">
                <a:latin typeface="Times New Roman" pitchFamily="18" charset="0"/>
                <a:cs typeface="Times New Roman" pitchFamily="18" charset="0"/>
              </a:rPr>
              <a:t>Planning</a:t>
            </a:r>
            <a:endParaRPr lang="en-IN" dirty="0"/>
          </a:p>
        </p:txBody>
      </p:sp>
      <p:sp>
        <p:nvSpPr>
          <p:cNvPr id="3" name="Content Placeholder 2"/>
          <p:cNvSpPr>
            <a:spLocks noGrp="1"/>
          </p:cNvSpPr>
          <p:nvPr>
            <p:ph idx="1"/>
          </p:nvPr>
        </p:nvSpPr>
        <p:spPr>
          <a:xfrm>
            <a:off x="677334" y="1055077"/>
            <a:ext cx="8596668" cy="4986286"/>
          </a:xfrm>
        </p:spPr>
        <p:txBody>
          <a:bodyPr>
            <a:noAutofit/>
          </a:bodyPr>
          <a:lstStyle/>
          <a:p>
            <a:pPr algn="just">
              <a:buNone/>
            </a:pPr>
            <a:r>
              <a:rPr lang="en-US" sz="2200" dirty="0">
                <a:latin typeface="Times New Roman" pitchFamily="18" charset="0"/>
                <a:cs typeface="Times New Roman" pitchFamily="18" charset="0"/>
              </a:rPr>
              <a:t> Is the process of structuring academic experiences, using expertise knowledge of the teacher. It is the activity which teachers get involved in before the actual implementation. It is  a continuous process which involves activities characterized by interrelationships among individuals and Groups as they work together in studying, planning, developing and improving the curriculum, which is the total environment planned by the school.</a:t>
            </a:r>
          </a:p>
          <a:p>
            <a:pPr algn="just">
              <a:buNone/>
            </a:pPr>
            <a:r>
              <a:rPr lang="en-US" sz="2200" u="sng" dirty="0">
                <a:latin typeface="Times New Roman" pitchFamily="18" charset="0"/>
                <a:cs typeface="Times New Roman" pitchFamily="18" charset="0"/>
              </a:rPr>
              <a:t>Some of  the factors  upon which the curriculum planning is based on:  </a:t>
            </a:r>
          </a:p>
          <a:p>
            <a:pPr algn="just">
              <a:buAutoNum type="arabicPeriod"/>
            </a:pPr>
            <a:r>
              <a:rPr lang="en-US" sz="2200" dirty="0">
                <a:latin typeface="Times New Roman" pitchFamily="18" charset="0"/>
                <a:cs typeface="Times New Roman" pitchFamily="18" charset="0"/>
              </a:rPr>
              <a:t>Socials forces.</a:t>
            </a:r>
          </a:p>
          <a:p>
            <a:pPr algn="just">
              <a:buAutoNum type="arabicPeriod"/>
            </a:pPr>
            <a:r>
              <a:rPr lang="en-US" sz="2200" dirty="0">
                <a:latin typeface="Times New Roman" pitchFamily="18" charset="0"/>
                <a:cs typeface="Times New Roman" pitchFamily="18" charset="0"/>
              </a:rPr>
              <a:t>Nature of learning</a:t>
            </a:r>
          </a:p>
          <a:p>
            <a:pPr algn="just">
              <a:buAutoNum type="arabicPeriod"/>
            </a:pPr>
            <a:r>
              <a:rPr lang="en-US" sz="2200" dirty="0">
                <a:latin typeface="Times New Roman" pitchFamily="18" charset="0"/>
                <a:cs typeface="Times New Roman" pitchFamily="18" charset="0"/>
              </a:rPr>
              <a:t>Time schedule</a:t>
            </a:r>
          </a:p>
          <a:p>
            <a:pPr algn="just">
              <a:buAutoNum type="arabicPeriod"/>
            </a:pPr>
            <a:r>
              <a:rPr lang="en-US" sz="2200" dirty="0">
                <a:latin typeface="Times New Roman" pitchFamily="18" charset="0"/>
                <a:cs typeface="Times New Roman" pitchFamily="18" charset="0"/>
              </a:rPr>
              <a:t>Institutional resources</a:t>
            </a:r>
          </a:p>
          <a:p>
            <a:pPr algn="just">
              <a:buAutoNum type="arabicPeriod"/>
            </a:pPr>
            <a:r>
              <a:rPr lang="en-US" sz="2200" dirty="0">
                <a:latin typeface="Times New Roman" pitchFamily="18" charset="0"/>
                <a:cs typeface="Times New Roman" pitchFamily="18" charset="0"/>
              </a:rPr>
              <a:t>Knowledge of human development</a:t>
            </a:r>
          </a:p>
          <a:p>
            <a:pPr>
              <a:buNone/>
            </a:pPr>
            <a:r>
              <a:rPr lang="en-US" sz="2200" dirty="0">
                <a:latin typeface="Times New Roman" pitchFamily="18" charset="0"/>
                <a:cs typeface="Times New Roman" pitchFamily="18" charset="0"/>
              </a:rPr>
              <a:t> </a:t>
            </a:r>
          </a:p>
          <a:p>
            <a:pPr>
              <a:buAutoNum type="arabicPeriod"/>
            </a:pPr>
            <a:endParaRPr lang="en-US" sz="2200" dirty="0">
              <a:latin typeface="Times New Roman" pitchFamily="18" charset="0"/>
              <a:cs typeface="Times New Roman" pitchFamily="18" charset="0"/>
            </a:endParaRPr>
          </a:p>
          <a:p>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635037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6523"/>
            <a:ext cx="8596668" cy="756139"/>
          </a:xfrm>
        </p:spPr>
        <p:txBody>
          <a:bodyPr/>
          <a:lstStyle/>
          <a:p>
            <a:pPr algn="ctr"/>
            <a:r>
              <a:rPr lang="en-US" b="1" dirty="0">
                <a:latin typeface="Times New Roman" pitchFamily="18" charset="0"/>
                <a:cs typeface="Times New Roman" pitchFamily="18" charset="0"/>
              </a:rPr>
              <a:t>Steps involved in </a:t>
            </a:r>
            <a:r>
              <a:rPr lang="en-US" b="1" dirty="0" smtClean="0">
                <a:latin typeface="Times New Roman" pitchFamily="18" charset="0"/>
                <a:cs typeface="Times New Roman" pitchFamily="18" charset="0"/>
              </a:rPr>
              <a:t>Curriculum </a:t>
            </a:r>
            <a:r>
              <a:rPr lang="en-US" b="1" dirty="0">
                <a:latin typeface="Times New Roman" pitchFamily="18" charset="0"/>
                <a:cs typeface="Times New Roman" pitchFamily="18" charset="0"/>
              </a:rPr>
              <a:t>planning </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84738"/>
            <a:ext cx="8596668" cy="5056625"/>
          </a:xfrm>
        </p:spPr>
        <p:txBody>
          <a:bodyPr>
            <a:noAutofit/>
          </a:bodyPr>
          <a:lstStyle/>
          <a:p>
            <a:r>
              <a:rPr lang="en-US" sz="2000" b="1" dirty="0">
                <a:latin typeface="Times New Roman" pitchFamily="18" charset="0"/>
                <a:cs typeface="Times New Roman" pitchFamily="18" charset="0"/>
              </a:rPr>
              <a:t>Need analysis </a:t>
            </a:r>
            <a:r>
              <a:rPr lang="en-US" sz="2000" dirty="0">
                <a:latin typeface="Times New Roman" pitchFamily="18" charset="0"/>
                <a:cs typeface="Times New Roman" pitchFamily="18" charset="0"/>
              </a:rPr>
              <a:t>: Needs analysis has a vital role in the process of designing curriculum and considered as a crucial component of systematic curriculum development.</a:t>
            </a:r>
          </a:p>
          <a:p>
            <a:pPr>
              <a:buFont typeface="Wingdings" pitchFamily="2" charset="2"/>
              <a:buChar char="§"/>
            </a:pPr>
            <a:r>
              <a:rPr lang="en-US" sz="2000" dirty="0">
                <a:latin typeface="Times New Roman" pitchFamily="18" charset="0"/>
                <a:cs typeface="Times New Roman" pitchFamily="18" charset="0"/>
              </a:rPr>
              <a:t>It helps to identify the needs of students and teachers as well as the possibilities of development. Needs analysis can helps teachers understand “local needs” of students or the needs of a particular group of students and make practical decision in pedagogy and assessment for improvement, and also for the selection of appropriate teaching methods in a program. </a:t>
            </a:r>
          </a:p>
          <a:p>
            <a:pPr>
              <a:buFont typeface="Wingdings" pitchFamily="2" charset="2"/>
              <a:buChar char="§"/>
            </a:pPr>
            <a:r>
              <a:rPr lang="en-US" sz="2000" dirty="0">
                <a:latin typeface="Times New Roman" pitchFamily="18" charset="0"/>
                <a:cs typeface="Times New Roman" pitchFamily="18" charset="0"/>
              </a:rPr>
              <a:t>Needs analysis may provide the basis for planning goals and objectives for a future program, and also for developing syllabus design and teaching materials for the course.</a:t>
            </a:r>
          </a:p>
          <a:p>
            <a:pPr>
              <a:buFont typeface="Wingdings" pitchFamily="2" charset="2"/>
              <a:buChar char="§"/>
            </a:pPr>
            <a:r>
              <a:rPr lang="en-US" sz="2000" dirty="0">
                <a:latin typeface="Times New Roman" pitchFamily="18" charset="0"/>
                <a:cs typeface="Times New Roman" pitchFamily="18" charset="0"/>
              </a:rPr>
              <a:t>curriculum planning  develops a program that attempts to meet students’ perceived needs will be more motivating and successful.</a:t>
            </a:r>
          </a:p>
          <a:p>
            <a:pPr>
              <a:buNone/>
            </a:pPr>
            <a:r>
              <a:rPr lang="en-US" sz="2000" dirty="0">
                <a:latin typeface="Times New Roman" pitchFamily="18" charset="0"/>
                <a:cs typeface="Times New Roman" pitchFamily="18" charset="0"/>
              </a:rPr>
              <a:t>     Curriculum development should be viewed as a process by which meeting student needs leads to improvement of student learning. </a:t>
            </a:r>
          </a:p>
          <a:p>
            <a:endParaRPr lang="en-US"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01823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itchFamily="18" charset="0"/>
                <a:cs typeface="Times New Roman" pitchFamily="18" charset="0"/>
              </a:rPr>
              <a:t>Curriculum </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459523"/>
            <a:ext cx="8596668" cy="4581839"/>
          </a:xfrm>
        </p:spPr>
        <p:txBody>
          <a:bodyPr>
            <a:normAutofit/>
          </a:bodyPr>
          <a:lstStyle/>
          <a:p>
            <a:pPr algn="just"/>
            <a:r>
              <a:rPr lang="en-US" sz="2400" dirty="0">
                <a:latin typeface="Times New Roman" panose="02020603050405020304" pitchFamily="18" charset="0"/>
                <a:cs typeface="Times New Roman" panose="02020603050405020304" pitchFamily="18" charset="0"/>
              </a:rPr>
              <a:t>The term curriculum is derived from the Latin word ‘</a:t>
            </a:r>
            <a:r>
              <a:rPr lang="en-US" sz="2400" dirty="0" err="1">
                <a:latin typeface="Times New Roman" panose="02020603050405020304" pitchFamily="18" charset="0"/>
                <a:cs typeface="Times New Roman" panose="02020603050405020304" pitchFamily="18" charset="0"/>
              </a:rPr>
              <a:t>currere</a:t>
            </a:r>
            <a:r>
              <a:rPr lang="en-US" sz="2400" dirty="0">
                <a:latin typeface="Times New Roman" panose="02020603050405020304" pitchFamily="18" charset="0"/>
                <a:cs typeface="Times New Roman" panose="02020603050405020304" pitchFamily="18" charset="0"/>
              </a:rPr>
              <a:t>’ which means rub and it signifies a runway or “a course which one runs to reach a goal”. The term </a:t>
            </a:r>
            <a:r>
              <a:rPr lang="en-US" sz="2400" b="1" dirty="0">
                <a:latin typeface="Times New Roman" panose="02020603050405020304" pitchFamily="18" charset="0"/>
                <a:cs typeface="Times New Roman" panose="02020603050405020304" pitchFamily="18" charset="0"/>
              </a:rPr>
              <a:t>curriculum</a:t>
            </a:r>
            <a:r>
              <a:rPr lang="en-US" sz="2400" dirty="0">
                <a:latin typeface="Times New Roman" panose="02020603050405020304" pitchFamily="18" charset="0"/>
                <a:cs typeface="Times New Roman" panose="02020603050405020304" pitchFamily="18" charset="0"/>
              </a:rPr>
              <a:t> refers to the lessons and academic content taught in a school or in a specific course or program.</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According to Cunningham, “ curriculum is a tool in the hands of the artist(teacher),to </a:t>
            </a:r>
            <a:r>
              <a:rPr lang="en-US" sz="2400" dirty="0" err="1">
                <a:latin typeface="Times New Roman" panose="02020603050405020304" pitchFamily="18" charset="0"/>
                <a:cs typeface="Times New Roman" panose="02020603050405020304" pitchFamily="18" charset="0"/>
              </a:rPr>
              <a:t>mould</a:t>
            </a:r>
            <a:r>
              <a:rPr lang="en-US" sz="2400" dirty="0">
                <a:latin typeface="Times New Roman" panose="02020603050405020304" pitchFamily="18" charset="0"/>
                <a:cs typeface="Times New Roman" panose="02020603050405020304" pitchFamily="18" charset="0"/>
              </a:rPr>
              <a:t> his material (pupil),according to his ideal (aims and objectives) in his studio(school)”</a:t>
            </a:r>
          </a:p>
          <a:p>
            <a:endParaRPr lang="en-IN" sz="2400" dirty="0"/>
          </a:p>
        </p:txBody>
      </p:sp>
    </p:spTree>
    <p:extLst>
      <p:ext uri="{BB962C8B-B14F-4D97-AF65-F5344CB8AC3E}">
        <p14:creationId xmlns:p14="http://schemas.microsoft.com/office/powerpoint/2010/main" xmlns="" val="842032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1354"/>
            <a:ext cx="8596668" cy="685800"/>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756138"/>
            <a:ext cx="8596668" cy="5285225"/>
          </a:xfrm>
        </p:spPr>
        <p:txBody>
          <a:bodyPr>
            <a:noAutofit/>
          </a:bodyPr>
          <a:lstStyle/>
          <a:p>
            <a:pPr algn="just">
              <a:lnSpc>
                <a:spcPct val="120000"/>
              </a:lnSpc>
            </a:pPr>
            <a:r>
              <a:rPr lang="en-US" sz="2000" b="1" dirty="0">
                <a:latin typeface="Times New Roman" pitchFamily="18" charset="0"/>
                <a:cs typeface="Times New Roman" pitchFamily="18" charset="0"/>
              </a:rPr>
              <a:t>Committee formation</a:t>
            </a:r>
            <a:r>
              <a:rPr lang="en-US" sz="2000" dirty="0">
                <a:latin typeface="Times New Roman" pitchFamily="18" charset="0"/>
                <a:cs typeface="Times New Roman" pitchFamily="18" charset="0"/>
              </a:rPr>
              <a:t>:  The main function of the curriculum committee is that of primary responsibility for the development, review, renewal, and recommendation of curriculum to be approved by the Board of Trustees. </a:t>
            </a:r>
          </a:p>
          <a:p>
            <a:pPr algn="just">
              <a:lnSpc>
                <a:spcPct val="120000"/>
              </a:lnSpc>
              <a:buFont typeface="Wingdings" pitchFamily="2" charset="2"/>
              <a:buChar char="§"/>
            </a:pPr>
            <a:r>
              <a:rPr lang="en-US" sz="2000" dirty="0">
                <a:latin typeface="Times New Roman" pitchFamily="18" charset="0"/>
                <a:cs typeface="Times New Roman" pitchFamily="18" charset="0"/>
              </a:rPr>
              <a:t>Effective curriculum renewal and development require a effective curriculum committee to  ensure the highest possible quality for the curriculum offerings that can be made available within allocated resources. </a:t>
            </a:r>
          </a:p>
          <a:p>
            <a:pPr algn="just">
              <a:lnSpc>
                <a:spcPct val="120000"/>
              </a:lnSpc>
              <a:buFont typeface="Wingdings" pitchFamily="2" charset="2"/>
              <a:buChar char="§"/>
            </a:pPr>
            <a:r>
              <a:rPr lang="en-US" sz="2000" dirty="0">
                <a:latin typeface="Times New Roman" pitchFamily="18" charset="0"/>
                <a:cs typeface="Times New Roman" pitchFamily="18" charset="0"/>
              </a:rPr>
              <a:t>Effective leadership must be forthcoming from faculty, and administration must provide adequate resources and support so that effective, quality curriculum can be attained in a cost effective manner. From all of these cooperative efforts should emerge a dynamic curriculum development and renewal process that produces the desired quality, effective curriculum.</a:t>
            </a:r>
          </a:p>
          <a:p>
            <a:pPr algn="just">
              <a:lnSpc>
                <a:spcPct val="120000"/>
              </a:lnSpc>
              <a:buFont typeface="Wingdings" pitchFamily="2" charset="2"/>
              <a:buChar char="§"/>
            </a:pPr>
            <a:r>
              <a:rPr lang="en-US" sz="2000" dirty="0">
                <a:latin typeface="Times New Roman" pitchFamily="18" charset="0"/>
                <a:cs typeface="Times New Roman" pitchFamily="18" charset="0"/>
              </a:rPr>
              <a:t>In addition, the process should be highly adaptive to needed changes and, at the same time, insulates quality, effective curriculum already in place from transitory, faddish, or disruptive pressures. </a:t>
            </a:r>
          </a:p>
          <a:p>
            <a:pPr>
              <a:buNone/>
            </a:pPr>
            <a:endParaRPr lang="en-US" sz="2000" b="1"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951157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6523"/>
            <a:ext cx="8596668" cy="1613877"/>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14401"/>
            <a:ext cx="8596668" cy="5126962"/>
          </a:xfrm>
        </p:spPr>
        <p:txBody>
          <a:bodyPr>
            <a:noAutofit/>
          </a:bodyPr>
          <a:lstStyle/>
          <a:p>
            <a:pPr algn="just">
              <a:lnSpc>
                <a:spcPct val="120000"/>
              </a:lnSpc>
            </a:pPr>
            <a:r>
              <a:rPr lang="en-US" sz="2000" b="1" dirty="0">
                <a:latin typeface="Times New Roman" pitchFamily="18" charset="0"/>
                <a:cs typeface="Times New Roman" pitchFamily="18" charset="0"/>
              </a:rPr>
              <a:t>Assessment of issues</a:t>
            </a:r>
            <a:r>
              <a:rPr lang="en-US" sz="2000" dirty="0">
                <a:latin typeface="Times New Roman" pitchFamily="18" charset="0"/>
                <a:cs typeface="Times New Roman" pitchFamily="18" charset="0"/>
              </a:rPr>
              <a:t>: Assessments is need for any number of purposes, from conducting large-scale evaluations of multiple components of educational programs to measuring individual students’ mastery of a specified skill. </a:t>
            </a:r>
          </a:p>
          <a:p>
            <a:pPr algn="just">
              <a:lnSpc>
                <a:spcPct val="120000"/>
              </a:lnSpc>
              <a:buFont typeface="Wingdings" pitchFamily="2" charset="2"/>
              <a:buChar char="§"/>
            </a:pPr>
            <a:r>
              <a:rPr lang="en-US" sz="2000" dirty="0">
                <a:latin typeface="Times New Roman" pitchFamily="18" charset="0"/>
                <a:cs typeface="Times New Roman" pitchFamily="18" charset="0"/>
              </a:rPr>
              <a:t>Effective assessment should reveal whether students truly understand those principles and can apply their knowledge in new situations.</a:t>
            </a:r>
          </a:p>
          <a:p>
            <a:pPr algn="just">
              <a:lnSpc>
                <a:spcPct val="120000"/>
              </a:lnSpc>
              <a:buFont typeface="Wingdings" pitchFamily="2" charset="2"/>
              <a:buChar char="§"/>
            </a:pPr>
            <a:r>
              <a:rPr lang="en-US" sz="2000" dirty="0">
                <a:latin typeface="Times New Roman" pitchFamily="18" charset="0"/>
                <a:cs typeface="Times New Roman" pitchFamily="18" charset="0"/>
              </a:rPr>
              <a:t>A important  step in any curriculum development process involves research that reviews recent issues and trends of the discipline, both within the district and across the nation. This research allows a curriculum committee to identify key issues and trends that will support the needs assessment that should be conducted and the philosophy that should be developed. </a:t>
            </a:r>
          </a:p>
          <a:p>
            <a:pPr algn="just">
              <a:lnSpc>
                <a:spcPct val="120000"/>
              </a:lnSpc>
              <a:buFont typeface="Wingdings" pitchFamily="2" charset="2"/>
              <a:buChar char="§"/>
            </a:pPr>
            <a:r>
              <a:rPr lang="en-US" sz="2000" dirty="0">
                <a:latin typeface="Times New Roman" pitchFamily="18" charset="0"/>
                <a:cs typeface="Times New Roman" pitchFamily="18" charset="0"/>
              </a:rPr>
              <a:t>It  enable individual  to demonstrate attainment in a range of different  subject areas</a:t>
            </a:r>
            <a:endParaRPr lang="en-US" sz="2000" b="1"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Setting the level of the learner: </a:t>
            </a:r>
            <a:r>
              <a:rPr lang="en-US" sz="2000" dirty="0">
                <a:latin typeface="Times New Roman" pitchFamily="18" charset="0"/>
                <a:cs typeface="Times New Roman" pitchFamily="18" charset="0"/>
              </a:rPr>
              <a:t>curriculum should be prepared according to the developmental level of the learners.</a:t>
            </a:r>
            <a:endParaRPr lang="en-US" sz="2000" b="1"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692493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b="1" dirty="0">
                <a:latin typeface="Times New Roman" pitchFamily="18" charset="0"/>
                <a:cs typeface="Times New Roman" pitchFamily="18" charset="0"/>
              </a:rPr>
              <a:t>Duration of the course</a:t>
            </a:r>
            <a:r>
              <a:rPr lang="en-US" sz="2400" dirty="0">
                <a:latin typeface="Times New Roman" pitchFamily="18" charset="0"/>
                <a:cs typeface="Times New Roman" pitchFamily="18" charset="0"/>
              </a:rPr>
              <a:t>: Although courses may vary in size, subject matter or level, a systematic process will help you plan and structure your course and syllabus to effectively reach desired instructional goals.   Effective course design begins with understanding who your students are, deciding what you want them to learn; determining how you will measure student learning; and planning activities, assignments and materials that support student learning. </a:t>
            </a:r>
          </a:p>
          <a:p>
            <a:pPr algn="just"/>
            <a:endParaRPr lang="en-IN" sz="2400" dirty="0"/>
          </a:p>
        </p:txBody>
      </p:sp>
    </p:spTree>
    <p:extLst>
      <p:ext uri="{BB962C8B-B14F-4D97-AF65-F5344CB8AC3E}">
        <p14:creationId xmlns:p14="http://schemas.microsoft.com/office/powerpoint/2010/main" xmlns="" val="122838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8600"/>
            <a:ext cx="8596668" cy="738554"/>
          </a:xfrm>
        </p:spPr>
        <p:txBody>
          <a:bodyPr>
            <a:normAutofit/>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3" y="914401"/>
            <a:ext cx="9117297" cy="5126962"/>
          </a:xfrm>
        </p:spPr>
        <p:txBody>
          <a:bodyPr>
            <a:noAutofit/>
          </a:bodyPr>
          <a:lstStyle/>
          <a:p>
            <a:pPr algn="just">
              <a:lnSpc>
                <a:spcPct val="120000"/>
              </a:lnSpc>
            </a:pPr>
            <a:r>
              <a:rPr lang="en-US" b="1" dirty="0">
                <a:solidFill>
                  <a:schemeClr val="tx1"/>
                </a:solidFill>
                <a:latin typeface="Times New Roman" pitchFamily="18" charset="0"/>
                <a:cs typeface="Times New Roman" pitchFamily="18" charset="0"/>
              </a:rPr>
              <a:t>Setting of goals and objective:</a:t>
            </a:r>
            <a:r>
              <a:rPr lang="en-US" dirty="0">
                <a:solidFill>
                  <a:schemeClr val="tx1"/>
                </a:solidFill>
                <a:latin typeface="Times New Roman" pitchFamily="18" charset="0"/>
                <a:cs typeface="Times New Roman" pitchFamily="18" charset="0"/>
              </a:rPr>
              <a:t> This step  provide direction or intent to educational action. Broad education goals communicate the overall purposes of a curriculum and serve as criteria against which the selection of various curricular components can be judged.</a:t>
            </a:r>
          </a:p>
          <a:p>
            <a:pPr algn="just">
              <a:lnSpc>
                <a:spcPct val="120000"/>
              </a:lnSpc>
              <a:buFont typeface="Wingdings" pitchFamily="2" charset="2"/>
              <a:buChar char="§"/>
            </a:pPr>
            <a:r>
              <a:rPr lang="en-US" dirty="0">
                <a:solidFill>
                  <a:schemeClr val="tx1"/>
                </a:solidFill>
                <a:latin typeface="Times New Roman" pitchFamily="18" charset="0"/>
                <a:cs typeface="Times New Roman" pitchFamily="18" charset="0"/>
              </a:rPr>
              <a:t> The development of specific measurable objectives permit further refinement of the curricular content and guide the selection of appropriate educational and evaluation methods.</a:t>
            </a:r>
          </a:p>
          <a:p>
            <a:pPr algn="just">
              <a:lnSpc>
                <a:spcPct val="120000"/>
              </a:lnSpc>
              <a:buFont typeface="Wingdings" pitchFamily="2" charset="2"/>
              <a:buChar char="§"/>
            </a:pPr>
            <a:r>
              <a:rPr lang="en-US" dirty="0">
                <a:solidFill>
                  <a:schemeClr val="tx1"/>
                </a:solidFill>
                <a:latin typeface="Times New Roman" pitchFamily="18" charset="0"/>
                <a:cs typeface="Times New Roman" pitchFamily="18" charset="0"/>
              </a:rPr>
              <a:t>Clearly communicate performance expectations of residents to learners, faculty, nurses and other staff</a:t>
            </a:r>
          </a:p>
          <a:p>
            <a:pPr algn="just">
              <a:lnSpc>
                <a:spcPct val="120000"/>
              </a:lnSpc>
              <a:buFont typeface="Wingdings" pitchFamily="2" charset="2"/>
              <a:buChar char="§"/>
            </a:pPr>
            <a:r>
              <a:rPr lang="en-US" dirty="0">
                <a:solidFill>
                  <a:schemeClr val="tx1"/>
                </a:solidFill>
                <a:latin typeface="Times New Roman" pitchFamily="18" charset="0"/>
                <a:cs typeface="Times New Roman" pitchFamily="18" charset="0"/>
              </a:rPr>
              <a:t>  Help direct the choice of curricular content and the assignment of relative priorities to various components of the curriculum</a:t>
            </a:r>
          </a:p>
          <a:p>
            <a:pPr algn="just">
              <a:lnSpc>
                <a:spcPct val="120000"/>
              </a:lnSpc>
              <a:buFont typeface="Wingdings" pitchFamily="2" charset="2"/>
              <a:buChar char="§"/>
            </a:pPr>
            <a:r>
              <a:rPr lang="en-US" dirty="0">
                <a:solidFill>
                  <a:schemeClr val="tx1"/>
                </a:solidFill>
                <a:latin typeface="Times New Roman" pitchFamily="18" charset="0"/>
                <a:cs typeface="Times New Roman" pitchFamily="18" charset="0"/>
              </a:rPr>
              <a:t> Suggest what learning methods will be most effective and  Suggest what evaluation methods are appropriate</a:t>
            </a:r>
          </a:p>
          <a:p>
            <a:pPr algn="just">
              <a:lnSpc>
                <a:spcPct val="120000"/>
              </a:lnSpc>
              <a:buFont typeface="Wingdings" pitchFamily="2" charset="2"/>
              <a:buChar char="§"/>
            </a:pPr>
            <a:r>
              <a:rPr lang="en-US" dirty="0">
                <a:solidFill>
                  <a:schemeClr val="tx1"/>
                </a:solidFill>
                <a:latin typeface="Times New Roman" pitchFamily="18" charset="0"/>
                <a:cs typeface="Times New Roman" pitchFamily="18" charset="0"/>
              </a:rPr>
              <a:t>Enable evaluation of learners and the curriculum, thus permitting demonstration of the effectiveness of a curriculum</a:t>
            </a:r>
          </a:p>
          <a:p>
            <a:pPr>
              <a:lnSpc>
                <a:spcPct val="120000"/>
              </a:lnSpc>
            </a:pPr>
            <a:endParaRPr lang="en-US" dirty="0">
              <a:latin typeface="Times New Roman" pitchFamily="18" charset="0"/>
              <a:cs typeface="Times New Roman" pitchFamily="18" charset="0"/>
            </a:endParaRPr>
          </a:p>
          <a:p>
            <a:endParaRPr lang="en-US" b="1" dirty="0">
              <a:latin typeface="Times New Roman" pitchFamily="18" charset="0"/>
              <a:cs typeface="Times New Roman" pitchFamily="18" charset="0"/>
            </a:endParaRPr>
          </a:p>
          <a:p>
            <a:pPr>
              <a:buNone/>
            </a:pPr>
            <a:endParaRPr lang="en-US" b="1"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1008790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3769"/>
            <a:ext cx="8596668" cy="1666631"/>
          </a:xfrm>
        </p:spPr>
        <p:txBody>
          <a:bodyPr/>
          <a:lstStyle/>
          <a:p>
            <a:pPr algn="ctr"/>
            <a:r>
              <a:rPr lang="en-US" b="1" dirty="0" smtClean="0">
                <a:latin typeface="Times New Roman" pitchFamily="18" charset="0"/>
                <a:cs typeface="Times New Roman" pitchFamily="18" charset="0"/>
              </a:rPr>
              <a:t>Curriculum Design</a:t>
            </a:r>
            <a:endParaRPr lang="en-IN" dirty="0"/>
          </a:p>
        </p:txBody>
      </p:sp>
      <p:sp>
        <p:nvSpPr>
          <p:cNvPr id="3" name="Content Placeholder 2"/>
          <p:cNvSpPr>
            <a:spLocks noGrp="1"/>
          </p:cNvSpPr>
          <p:nvPr>
            <p:ph idx="1"/>
          </p:nvPr>
        </p:nvSpPr>
        <p:spPr>
          <a:xfrm>
            <a:off x="677334" y="914401"/>
            <a:ext cx="8596668" cy="5126962"/>
          </a:xfrm>
        </p:spPr>
        <p:txBody>
          <a:bodyPr>
            <a:noAutofit/>
          </a:bodyPr>
          <a:lstStyle/>
          <a:p>
            <a:pPr algn="just"/>
            <a:r>
              <a:rPr lang="en-US" sz="2200" dirty="0">
                <a:latin typeface="Times New Roman" pitchFamily="18" charset="0"/>
                <a:cs typeface="Times New Roman" pitchFamily="18" charset="0"/>
              </a:rPr>
              <a:t>The process of defining and organizing the components of curriculum into a logical pattern is known as curriculum design. </a:t>
            </a:r>
          </a:p>
          <a:p>
            <a:pPr algn="just"/>
            <a:r>
              <a:rPr lang="en-US" sz="2200" dirty="0">
                <a:latin typeface="Times New Roman" pitchFamily="18" charset="0"/>
                <a:cs typeface="Times New Roman" pitchFamily="18" charset="0"/>
              </a:rPr>
              <a:t> It  refers to the structure or the arrangement of the components or elements of a curriculum</a:t>
            </a:r>
          </a:p>
          <a:p>
            <a:pPr marL="0" indent="0" algn="just">
              <a:buNone/>
            </a:pPr>
            <a:r>
              <a:rPr lang="en-US" sz="2200" b="1" dirty="0">
                <a:latin typeface="Times New Roman" pitchFamily="18" charset="0"/>
                <a:cs typeface="Times New Roman" pitchFamily="18" charset="0"/>
              </a:rPr>
              <a:t>Approaches to Curriculum Design</a:t>
            </a:r>
            <a:r>
              <a:rPr lang="en-US" sz="2200" dirty="0">
                <a:latin typeface="Times New Roman" pitchFamily="18" charset="0"/>
                <a:cs typeface="Times New Roman" pitchFamily="18" charset="0"/>
              </a:rPr>
              <a:t>:</a:t>
            </a:r>
          </a:p>
          <a:p>
            <a:pPr algn="just"/>
            <a:r>
              <a:rPr lang="en-US" sz="2200" dirty="0">
                <a:latin typeface="Times New Roman" pitchFamily="18" charset="0"/>
                <a:cs typeface="Times New Roman" pitchFamily="18" charset="0"/>
              </a:rPr>
              <a:t>The common approaches to curriculum design includes</a:t>
            </a:r>
          </a:p>
          <a:p>
            <a:pPr algn="just">
              <a:buFont typeface="Wingdings" pitchFamily="2" charset="2"/>
              <a:buChar char="§"/>
            </a:pPr>
            <a:r>
              <a:rPr lang="en-US" sz="2200" b="1" dirty="0">
                <a:latin typeface="Times New Roman" pitchFamily="18" charset="0"/>
                <a:cs typeface="Times New Roman" pitchFamily="18" charset="0"/>
              </a:rPr>
              <a:t>Child or Learner-Centered Approach</a:t>
            </a:r>
            <a:r>
              <a:rPr lang="en-US" sz="2200" dirty="0">
                <a:latin typeface="Times New Roman" pitchFamily="18" charset="0"/>
                <a:cs typeface="Times New Roman" pitchFamily="18" charset="0"/>
              </a:rPr>
              <a:t>-this approach to curriculum design is based on the underlying philosophy that the child is the center of the educational process.</a:t>
            </a:r>
          </a:p>
          <a:p>
            <a:pPr algn="just">
              <a:buFont typeface="Wingdings" pitchFamily="2" charset="2"/>
              <a:buChar char="§"/>
            </a:pPr>
            <a:r>
              <a:rPr lang="en-US" sz="2200" dirty="0">
                <a:latin typeface="Times New Roman" pitchFamily="18" charset="0"/>
                <a:cs typeface="Times New Roman" pitchFamily="18" charset="0"/>
              </a:rPr>
              <a:t>It means that the curriculum is constructed based on the needs, interest, purposes and abilities of the learners. </a:t>
            </a:r>
          </a:p>
          <a:p>
            <a:pPr algn="just">
              <a:buFont typeface="Wingdings" pitchFamily="2" charset="2"/>
              <a:buChar char="§"/>
            </a:pPr>
            <a:r>
              <a:rPr lang="en-US" sz="2200" dirty="0">
                <a:latin typeface="Times New Roman" pitchFamily="18" charset="0"/>
                <a:cs typeface="Times New Roman" pitchFamily="18" charset="0"/>
              </a:rPr>
              <a:t>The learners are empowered to shape their own learning from the different opportunities given </a:t>
            </a:r>
            <a:r>
              <a:rPr lang="en-US" sz="2200" dirty="0" smtClean="0">
                <a:latin typeface="Times New Roman" pitchFamily="18" charset="0"/>
                <a:cs typeface="Times New Roman" pitchFamily="18" charset="0"/>
              </a:rPr>
              <a:t>by the teacher.</a:t>
            </a: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5246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04446"/>
            <a:ext cx="8596668" cy="1525954"/>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301263"/>
            <a:ext cx="8596668" cy="4740100"/>
          </a:xfrm>
        </p:spPr>
        <p:txBody>
          <a:bodyPr>
            <a:normAutofit/>
          </a:bodyPr>
          <a:lstStyle/>
          <a:p>
            <a:pPr algn="just"/>
            <a:r>
              <a:rPr lang="en-US" sz="2400" b="1" dirty="0">
                <a:latin typeface="Times New Roman" pitchFamily="18" charset="0"/>
                <a:cs typeface="Times New Roman" pitchFamily="18" charset="0"/>
              </a:rPr>
              <a:t>Subject-Centered Approach</a:t>
            </a:r>
            <a:r>
              <a:rPr lang="en-US" sz="2400" dirty="0">
                <a:latin typeface="Times New Roman" pitchFamily="18" charset="0"/>
                <a:cs typeface="Times New Roman" pitchFamily="18" charset="0"/>
              </a:rPr>
              <a:t>:</a:t>
            </a:r>
          </a:p>
          <a:p>
            <a:pPr algn="just">
              <a:buFont typeface="Wingdings" pitchFamily="2" charset="2"/>
              <a:buChar char="§"/>
            </a:pPr>
            <a:r>
              <a:rPr lang="en-US" sz="2400" dirty="0">
                <a:latin typeface="Times New Roman" pitchFamily="18" charset="0"/>
                <a:cs typeface="Times New Roman" pitchFamily="18" charset="0"/>
              </a:rPr>
              <a:t> the primary focus is the subject matter.</a:t>
            </a:r>
          </a:p>
          <a:p>
            <a:pPr algn="just">
              <a:buFont typeface="Wingdings" pitchFamily="2" charset="2"/>
              <a:buChar char="§"/>
            </a:pPr>
            <a:r>
              <a:rPr lang="en-US" sz="2400" dirty="0">
                <a:latin typeface="Times New Roman" pitchFamily="18" charset="0"/>
                <a:cs typeface="Times New Roman" pitchFamily="18" charset="0"/>
              </a:rPr>
              <a:t>A curriculum can also be organized around a subject center by focusing on certain processes, strategies, or life-skills, such as problem solving, decision making, or teamwork</a:t>
            </a:r>
          </a:p>
          <a:p>
            <a:pPr algn="just"/>
            <a:r>
              <a:rPr lang="en-US" sz="2400" b="1" dirty="0">
                <a:latin typeface="Times New Roman" pitchFamily="18" charset="0"/>
                <a:cs typeface="Times New Roman" pitchFamily="18" charset="0"/>
              </a:rPr>
              <a:t>Problem-centered Approach</a:t>
            </a:r>
            <a:r>
              <a:rPr lang="en-US" sz="2400" dirty="0">
                <a:latin typeface="Times New Roman" pitchFamily="18" charset="0"/>
                <a:cs typeface="Times New Roman" pitchFamily="18" charset="0"/>
              </a:rPr>
              <a:t>: this approach is based on a curriculum design which assumes that in the process of living, children experience problems. Thus, problem solving enables the learners to become increasingly able to achieve complete or total development as individuals.</a:t>
            </a:r>
          </a:p>
          <a:p>
            <a:endParaRPr lang="en-IN" sz="2400" dirty="0"/>
          </a:p>
        </p:txBody>
      </p:sp>
    </p:spTree>
    <p:extLst>
      <p:ext uri="{BB962C8B-B14F-4D97-AF65-F5344CB8AC3E}">
        <p14:creationId xmlns:p14="http://schemas.microsoft.com/office/powerpoint/2010/main" xmlns="" val="2139326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338"/>
          </a:xfrm>
        </p:spPr>
        <p:txBody>
          <a:bodyPr/>
          <a:lstStyle/>
          <a:p>
            <a:pPr algn="ctr"/>
            <a:r>
              <a:rPr lang="en-US" b="1" dirty="0">
                <a:latin typeface="Times New Roman" pitchFamily="18" charset="0"/>
                <a:cs typeface="Times New Roman" pitchFamily="18" charset="0"/>
              </a:rPr>
              <a:t>Principles of </a:t>
            </a:r>
            <a:r>
              <a:rPr lang="en-US" b="1" dirty="0" smtClean="0">
                <a:latin typeface="Times New Roman" pitchFamily="18" charset="0"/>
                <a:cs typeface="Times New Roman" pitchFamily="18" charset="0"/>
              </a:rPr>
              <a:t>Curriculum </a:t>
            </a:r>
            <a:r>
              <a:rPr lang="en-US" b="1" dirty="0">
                <a:latin typeface="Times New Roman" pitchFamily="18" charset="0"/>
                <a:cs typeface="Times New Roman" pitchFamily="18" charset="0"/>
              </a:rPr>
              <a:t>D</a:t>
            </a:r>
            <a:r>
              <a:rPr lang="en-US" b="1" dirty="0" smtClean="0">
                <a:latin typeface="Times New Roman" pitchFamily="18" charset="0"/>
                <a:cs typeface="Times New Roman" pitchFamily="18" charset="0"/>
              </a:rPr>
              <a:t>esign</a:t>
            </a:r>
            <a:endParaRPr lang="en-IN" dirty="0"/>
          </a:p>
        </p:txBody>
      </p:sp>
      <p:sp>
        <p:nvSpPr>
          <p:cNvPr id="3" name="Content Placeholder 2"/>
          <p:cNvSpPr>
            <a:spLocks noGrp="1"/>
          </p:cNvSpPr>
          <p:nvPr>
            <p:ph idx="1"/>
          </p:nvPr>
        </p:nvSpPr>
        <p:spPr>
          <a:xfrm>
            <a:off x="677334" y="1565031"/>
            <a:ext cx="8596668" cy="4476331"/>
          </a:xfrm>
        </p:spPr>
        <p:txBody>
          <a:bodyPr>
            <a:noAutofit/>
          </a:bodyPr>
          <a:lstStyle/>
          <a:p>
            <a:pPr algn="just"/>
            <a:r>
              <a:rPr lang="en-US" sz="2400" b="1" dirty="0">
                <a:latin typeface="Times New Roman" pitchFamily="18" charset="0"/>
                <a:cs typeface="Times New Roman" pitchFamily="18" charset="0"/>
              </a:rPr>
              <a:t>1.scope</a:t>
            </a:r>
          </a:p>
          <a:p>
            <a:pPr algn="just"/>
            <a:r>
              <a:rPr lang="en-US" sz="2400" dirty="0">
                <a:latin typeface="Times New Roman" pitchFamily="18" charset="0"/>
                <a:cs typeface="Times New Roman" pitchFamily="18" charset="0"/>
              </a:rPr>
              <a:t>Tyler referred to scope as consisting of all the content, topics, learning experiences and organizing threads comprising the educational plan.</a:t>
            </a:r>
          </a:p>
          <a:p>
            <a:pPr algn="just"/>
            <a:r>
              <a:rPr lang="en-US" sz="2400" dirty="0">
                <a:latin typeface="Times New Roman" pitchFamily="18" charset="0"/>
                <a:cs typeface="Times New Roman" pitchFamily="18" charset="0"/>
              </a:rPr>
              <a:t> It does not only refers to the cognitive content but also affective and psychomotor. </a:t>
            </a:r>
          </a:p>
          <a:p>
            <a:pPr algn="just"/>
            <a:r>
              <a:rPr lang="en-US" sz="2400" dirty="0">
                <a:latin typeface="Times New Roman" pitchFamily="18" charset="0"/>
                <a:cs typeface="Times New Roman" pitchFamily="18" charset="0"/>
              </a:rPr>
              <a:t>Broad, limited, simple, general are the words used to describe the scope. </a:t>
            </a:r>
          </a:p>
          <a:p>
            <a:pPr algn="just"/>
            <a:r>
              <a:rPr lang="en-US" sz="2400" dirty="0">
                <a:latin typeface="Times New Roman" pitchFamily="18" charset="0"/>
                <a:cs typeface="Times New Roman" pitchFamily="18" charset="0"/>
              </a:rPr>
              <a:t>Decision making of the teacher is needed.</a:t>
            </a:r>
          </a:p>
          <a:p>
            <a:pPr algn="just"/>
            <a:r>
              <a:rPr lang="en-US" sz="2400" dirty="0">
                <a:latin typeface="Times New Roman" pitchFamily="18" charset="0"/>
                <a:cs typeface="Times New Roman" pitchFamily="18" charset="0"/>
              </a:rPr>
              <a:t>By scope we mean all the varieties and types of  educational experiences that are to be provided to the students through </a:t>
            </a:r>
            <a:endParaRPr lang="en-IN" sz="2400" dirty="0"/>
          </a:p>
        </p:txBody>
      </p:sp>
    </p:spTree>
    <p:extLst>
      <p:ext uri="{BB962C8B-B14F-4D97-AF65-F5344CB8AC3E}">
        <p14:creationId xmlns:p14="http://schemas.microsoft.com/office/powerpoint/2010/main" xmlns="" val="1425030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1248507"/>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22031" y="633046"/>
            <a:ext cx="9126415" cy="5408317"/>
          </a:xfrm>
        </p:spPr>
        <p:txBody>
          <a:bodyPr>
            <a:noAutofit/>
          </a:bodyPr>
          <a:lstStyle/>
          <a:p>
            <a:pPr algn="just">
              <a:buNone/>
            </a:pPr>
            <a:r>
              <a:rPr lang="en-US" b="1" dirty="0">
                <a:latin typeface="Times New Roman" pitchFamily="18" charset="0"/>
                <a:cs typeface="Times New Roman" pitchFamily="18" charset="0"/>
              </a:rPr>
              <a:t>2. </a:t>
            </a:r>
            <a:r>
              <a:rPr lang="en-US" b="1" dirty="0" smtClean="0">
                <a:latin typeface="Times New Roman" pitchFamily="18" charset="0"/>
                <a:cs typeface="Times New Roman" pitchFamily="18" charset="0"/>
              </a:rPr>
              <a:t>Sequence</a:t>
            </a:r>
            <a:r>
              <a:rPr lang="en-US" dirty="0">
                <a:latin typeface="Times New Roman" pitchFamily="18" charset="0"/>
                <a:cs typeface="Times New Roman" pitchFamily="18" charset="0"/>
              </a:rPr>
              <a:t>:  A particular order in which related events, movements, or things follow each other</a:t>
            </a:r>
          </a:p>
          <a:p>
            <a:pPr algn="just">
              <a:buNone/>
            </a:pPr>
            <a:r>
              <a:rPr lang="en-US" dirty="0">
                <a:latin typeface="Times New Roman" pitchFamily="18" charset="0"/>
                <a:cs typeface="Times New Roman" pitchFamily="18" charset="0"/>
              </a:rPr>
              <a:t>Contents and experiences are arranged in hierarchical manner</a:t>
            </a:r>
          </a:p>
          <a:p>
            <a:pPr algn="just">
              <a:buFont typeface="Wingdings" pitchFamily="2" charset="2"/>
              <a:buChar char="v"/>
            </a:pPr>
            <a:r>
              <a:rPr lang="en-US" u="sng" dirty="0">
                <a:latin typeface="Times New Roman" pitchFamily="18" charset="0"/>
                <a:cs typeface="Times New Roman" pitchFamily="18" charset="0"/>
              </a:rPr>
              <a:t>4 principles of sequence-</a:t>
            </a:r>
          </a:p>
          <a:p>
            <a:pPr algn="just">
              <a:buFont typeface="Wingdings" pitchFamily="2" charset="2"/>
              <a:buChar char="§"/>
            </a:pPr>
            <a:r>
              <a:rPr lang="en-US" dirty="0">
                <a:latin typeface="Times New Roman" pitchFamily="18" charset="0"/>
                <a:cs typeface="Times New Roman" pitchFamily="18" charset="0"/>
              </a:rPr>
              <a:t>Simple to complex learning – content &amp; experiences are organized from simple to complex, concrete to abstract, easy to difficult</a:t>
            </a:r>
          </a:p>
          <a:p>
            <a:pPr algn="just">
              <a:buFont typeface="Wingdings" pitchFamily="2" charset="2"/>
              <a:buChar char="§"/>
            </a:pPr>
            <a:r>
              <a:rPr lang="en-US" dirty="0">
                <a:latin typeface="Times New Roman" pitchFamily="18" charset="0"/>
                <a:cs typeface="Times New Roman" pitchFamily="18" charset="0"/>
              </a:rPr>
              <a:t> Prerequisite Learning- there are fundamental things to be learned ahead.</a:t>
            </a:r>
          </a:p>
          <a:p>
            <a:pPr algn="just">
              <a:buFont typeface="Wingdings" pitchFamily="2" charset="2"/>
              <a:buChar char="§"/>
            </a:pPr>
            <a:r>
              <a:rPr lang="en-US" dirty="0">
                <a:latin typeface="Times New Roman" pitchFamily="18" charset="0"/>
                <a:cs typeface="Times New Roman" pitchFamily="18" charset="0"/>
              </a:rPr>
              <a:t>Whole to Part Learning – overview before the specific content or topics. Related to gestalt principle.</a:t>
            </a:r>
          </a:p>
          <a:p>
            <a:pPr algn="just">
              <a:buFont typeface="Wingdings" pitchFamily="2" charset="2"/>
              <a:buChar char="§"/>
            </a:pPr>
            <a:r>
              <a:rPr lang="en-US" dirty="0">
                <a:latin typeface="Times New Roman" pitchFamily="18" charset="0"/>
                <a:cs typeface="Times New Roman" pitchFamily="18" charset="0"/>
              </a:rPr>
              <a:t>Chronological learning – the order of events is made as a basis of sequencing the content and experiences.</a:t>
            </a:r>
          </a:p>
          <a:p>
            <a:pPr algn="just">
              <a:buNone/>
            </a:pPr>
            <a:r>
              <a:rPr lang="en-US" b="1" dirty="0">
                <a:latin typeface="Times New Roman" pitchFamily="18" charset="0"/>
                <a:cs typeface="Times New Roman" pitchFamily="18" charset="0"/>
              </a:rPr>
              <a:t>3.  </a:t>
            </a:r>
            <a:r>
              <a:rPr lang="en-US" b="1" dirty="0" smtClean="0">
                <a:latin typeface="Times New Roman" pitchFamily="18" charset="0"/>
                <a:cs typeface="Times New Roman" pitchFamily="18" charset="0"/>
              </a:rPr>
              <a:t>Continuity</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vertical repetition and recurring appearances of the content provide continuity in the curriculum. </a:t>
            </a:r>
          </a:p>
          <a:p>
            <a:pPr algn="just">
              <a:buFont typeface="Wingdings" pitchFamily="2" charset="2"/>
              <a:buChar char="§"/>
            </a:pPr>
            <a:r>
              <a:rPr lang="en-US" dirty="0">
                <a:latin typeface="Times New Roman" pitchFamily="18" charset="0"/>
                <a:cs typeface="Times New Roman" pitchFamily="18" charset="0"/>
              </a:rPr>
              <a:t>This process enables the learner to strengthen the permanency of learning and development of skills. </a:t>
            </a:r>
          </a:p>
          <a:p>
            <a:pPr algn="just">
              <a:buFont typeface="Wingdings" pitchFamily="2" charset="2"/>
              <a:buChar char="§"/>
            </a:pPr>
            <a:r>
              <a:rPr lang="en-US" dirty="0">
                <a:latin typeface="Times New Roman" pitchFamily="18" charset="0"/>
                <a:cs typeface="Times New Roman" pitchFamily="18" charset="0"/>
              </a:rPr>
              <a:t> Bruner calls this “ spiral curriculum ”. For learners to develop the ideas, these have to be developed and redeveloped in a spiral fashion in increasing depth and breath as the learners advance</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1944204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8600"/>
            <a:ext cx="8596668" cy="1701800"/>
          </a:xfrm>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949569"/>
            <a:ext cx="8596668" cy="5091794"/>
          </a:xfrm>
        </p:spPr>
        <p:txBody>
          <a:bodyPr>
            <a:noAutofit/>
          </a:bodyPr>
          <a:lstStyle/>
          <a:p>
            <a:pPr>
              <a:buNone/>
            </a:pPr>
            <a:r>
              <a:rPr lang="en-US" sz="2000" b="1" dirty="0">
                <a:latin typeface="Times New Roman" pitchFamily="18" charset="0"/>
                <a:cs typeface="Times New Roman" pitchFamily="18" charset="0"/>
              </a:rPr>
              <a:t>4. Integration: </a:t>
            </a:r>
            <a:r>
              <a:rPr lang="en-US" sz="2000" dirty="0">
                <a:latin typeface="Times New Roman" pitchFamily="18" charset="0"/>
                <a:cs typeface="Times New Roman" pitchFamily="18" charset="0"/>
              </a:rPr>
              <a:t> Everything is integrated and interconnected. This is the essence of integration in the curriculum design</a:t>
            </a:r>
          </a:p>
          <a:p>
            <a:pPr>
              <a:buFont typeface="Wingdings" pitchFamily="2" charset="2"/>
              <a:buChar char="§"/>
            </a:pPr>
            <a:r>
              <a:rPr lang="en-US" sz="2000" dirty="0">
                <a:latin typeface="Times New Roman" pitchFamily="18" charset="0"/>
                <a:cs typeface="Times New Roman" pitchFamily="18" charset="0"/>
              </a:rPr>
              <a:t>It refers to the linking of all types of knowledge and experiences.</a:t>
            </a:r>
          </a:p>
          <a:p>
            <a:pPr>
              <a:buFont typeface="Wingdings" pitchFamily="2" charset="2"/>
              <a:buChar char="§"/>
            </a:pPr>
            <a:r>
              <a:rPr lang="en-US" sz="2000" dirty="0">
                <a:latin typeface="Times New Roman" pitchFamily="18" charset="0"/>
                <a:cs typeface="Times New Roman" pitchFamily="18" charset="0"/>
              </a:rPr>
              <a:t>It allows the learner to obtain a unified view of knowledge and in-depth meaning of the subject matter. </a:t>
            </a:r>
          </a:p>
          <a:p>
            <a:pPr>
              <a:buNone/>
            </a:pPr>
            <a:r>
              <a:rPr lang="en-US" sz="2000" b="1" dirty="0">
                <a:latin typeface="Times New Roman" pitchFamily="18" charset="0"/>
                <a:cs typeface="Times New Roman" pitchFamily="18" charset="0"/>
              </a:rPr>
              <a:t>5.Articulation: </a:t>
            </a:r>
            <a:r>
              <a:rPr lang="en-US" sz="2000" dirty="0">
                <a:latin typeface="Times New Roman" pitchFamily="18" charset="0"/>
                <a:cs typeface="Times New Roman" pitchFamily="18" charset="0"/>
              </a:rPr>
              <a:t>It refers to the inter relatedness of various aspects of curriculum. This can be either vertical or horizontal. </a:t>
            </a:r>
          </a:p>
          <a:p>
            <a:pPr>
              <a:buFont typeface="Wingdings" pitchFamily="2" charset="2"/>
              <a:buChar char="§"/>
            </a:pPr>
            <a:r>
              <a:rPr lang="en-US" sz="2000" dirty="0">
                <a:latin typeface="Times New Roman" pitchFamily="18" charset="0"/>
                <a:cs typeface="Times New Roman" pitchFamily="18" charset="0"/>
              </a:rPr>
              <a:t> In vertical articulation, contents are arranged from level to level or grade to grade so that the content in a lower level is connected to the next level.</a:t>
            </a:r>
          </a:p>
          <a:p>
            <a:pPr>
              <a:buFont typeface="Wingdings" pitchFamily="2" charset="2"/>
              <a:buChar char="§"/>
            </a:pPr>
            <a:r>
              <a:rPr lang="en-US" sz="2000" dirty="0">
                <a:latin typeface="Times New Roman" pitchFamily="18" charset="0"/>
                <a:cs typeface="Times New Roman" pitchFamily="18" charset="0"/>
              </a:rPr>
              <a:t>Horizontal articulation: it refers to the association between or among elements occurring simultaneously.</a:t>
            </a:r>
          </a:p>
          <a:p>
            <a:pPr>
              <a:buFont typeface="Wingdings" pitchFamily="2" charset="2"/>
              <a:buChar char="§"/>
            </a:pPr>
            <a:r>
              <a:rPr lang="en-US" sz="2000" dirty="0">
                <a:latin typeface="Times New Roman" pitchFamily="18" charset="0"/>
                <a:cs typeface="Times New Roman" pitchFamily="18" charset="0"/>
              </a:rPr>
              <a:t>For instance, when curriculum designer attempt to develop interrelationship between 8</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standard social studies and 8</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standard science course.</a:t>
            </a:r>
          </a:p>
          <a:p>
            <a:endParaRPr lang="en-US"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65462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400" b="1" dirty="0">
                <a:latin typeface="Times New Roman" pitchFamily="18" charset="0"/>
                <a:cs typeface="Times New Roman" pitchFamily="18" charset="0"/>
              </a:rPr>
              <a:t>6. Balance</a:t>
            </a:r>
            <a:r>
              <a:rPr lang="en-US" sz="2400" dirty="0">
                <a:latin typeface="Times New Roman" pitchFamily="18" charset="0"/>
                <a:cs typeface="Times New Roman" pitchFamily="18" charset="0"/>
              </a:rPr>
              <a:t>: It means giving appropriate weight to each aspect if the design so that distortions do not occur. </a:t>
            </a:r>
          </a:p>
          <a:p>
            <a:pPr algn="just">
              <a:buFont typeface="Wingdings" pitchFamily="2" charset="2"/>
              <a:buChar char="§"/>
            </a:pPr>
            <a:r>
              <a:rPr lang="en-US" sz="2400" dirty="0">
                <a:latin typeface="Times New Roman" pitchFamily="18" charset="0"/>
                <a:cs typeface="Times New Roman" pitchFamily="18" charset="0"/>
              </a:rPr>
              <a:t>Equitable assignment of content, time, experiences and other elements to establish balance is needed in curriculum design</a:t>
            </a:r>
          </a:p>
          <a:p>
            <a:pPr algn="just">
              <a:buFont typeface="Wingdings" pitchFamily="2" charset="2"/>
              <a:buChar char="§"/>
            </a:pPr>
            <a:r>
              <a:rPr lang="en-US" sz="2400" dirty="0">
                <a:latin typeface="Times New Roman" pitchFamily="18" charset="0"/>
                <a:cs typeface="Times New Roman" pitchFamily="18" charset="0"/>
              </a:rPr>
              <a:t> Too much or too little of these elements maybe disastrous to the curriculum. Keeping the curriculum “in balance” requires continuous fine tuning and review for its effectiveness and relevance</a:t>
            </a:r>
          </a:p>
          <a:p>
            <a:pPr algn="just"/>
            <a:endParaRPr lang="en-IN" sz="2400" dirty="0"/>
          </a:p>
        </p:txBody>
      </p:sp>
    </p:spTree>
    <p:extLst>
      <p:ext uri="{BB962C8B-B14F-4D97-AF65-F5344CB8AC3E}">
        <p14:creationId xmlns:p14="http://schemas.microsoft.com/office/powerpoint/2010/main" xmlns="" val="8880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Characteristics of Curriculum</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635369"/>
            <a:ext cx="8596668" cy="4405993"/>
          </a:xfrm>
        </p:spPr>
        <p:txBody>
          <a:bodyPr>
            <a:noAutofit/>
          </a:bodyPr>
          <a:lstStyle/>
          <a:p>
            <a:pPr algn="just"/>
            <a:r>
              <a:rPr lang="en-US" sz="2400" dirty="0">
                <a:latin typeface="Times New Roman" panose="02020603050405020304" pitchFamily="18" charset="0"/>
                <a:cs typeface="Times New Roman" panose="02020603050405020304" pitchFamily="18" charset="0"/>
              </a:rPr>
              <a:t>Dynamic</a:t>
            </a:r>
          </a:p>
          <a:p>
            <a:pPr algn="just"/>
            <a:r>
              <a:rPr lang="en-US" sz="2400" dirty="0">
                <a:latin typeface="Times New Roman" panose="02020603050405020304" pitchFamily="18" charset="0"/>
                <a:cs typeface="Times New Roman" panose="02020603050405020304" pitchFamily="18" charset="0"/>
              </a:rPr>
              <a:t>Development of personality</a:t>
            </a:r>
          </a:p>
          <a:p>
            <a:pPr algn="just"/>
            <a:r>
              <a:rPr lang="en-US" sz="2400" dirty="0">
                <a:latin typeface="Times New Roman" panose="02020603050405020304" pitchFamily="18" charset="0"/>
                <a:cs typeface="Times New Roman" panose="02020603050405020304" pitchFamily="18" charset="0"/>
              </a:rPr>
              <a:t>Totality of experience</a:t>
            </a:r>
          </a:p>
          <a:p>
            <a:pPr algn="just"/>
            <a:r>
              <a:rPr lang="en-US" sz="2400" dirty="0">
                <a:latin typeface="Times New Roman" panose="02020603050405020304" pitchFamily="18" charset="0"/>
                <a:cs typeface="Times New Roman" panose="02020603050405020304" pitchFamily="18" charset="0"/>
              </a:rPr>
              <a:t> The Curriculum is based on the needs of the people</a:t>
            </a:r>
          </a:p>
          <a:p>
            <a:pPr algn="just"/>
            <a:r>
              <a:rPr lang="en-US" sz="2400" dirty="0">
                <a:latin typeface="Times New Roman" panose="02020603050405020304" pitchFamily="18" charset="0"/>
                <a:cs typeface="Times New Roman" panose="02020603050405020304" pitchFamily="18" charset="0"/>
              </a:rPr>
              <a:t>The Curriculum provides for the logical sequence of subject matter</a:t>
            </a:r>
          </a:p>
          <a:p>
            <a:pPr algn="just"/>
            <a:r>
              <a:rPr lang="en-US" sz="2400" dirty="0">
                <a:latin typeface="Times New Roman" panose="02020603050405020304" pitchFamily="18" charset="0"/>
                <a:cs typeface="Times New Roman" panose="02020603050405020304" pitchFamily="18" charset="0"/>
              </a:rPr>
              <a:t> The Curriculum is democratically conceived.</a:t>
            </a:r>
          </a:p>
          <a:p>
            <a:pPr algn="just"/>
            <a:r>
              <a:rPr lang="en-US" sz="2400" dirty="0">
                <a:latin typeface="Times New Roman" panose="02020603050405020304" pitchFamily="18" charset="0"/>
                <a:cs typeface="Times New Roman" panose="02020603050405020304" pitchFamily="18" charset="0"/>
              </a:rPr>
              <a:t>The Curriculum provides for the logical sequence of subject matter</a:t>
            </a:r>
          </a:p>
          <a:p>
            <a:pPr algn="just"/>
            <a:endParaRPr lang="en-IN" sz="2400" dirty="0"/>
          </a:p>
        </p:txBody>
      </p:sp>
    </p:spTree>
    <p:extLst>
      <p:ext uri="{BB962C8B-B14F-4D97-AF65-F5344CB8AC3E}">
        <p14:creationId xmlns:p14="http://schemas.microsoft.com/office/powerpoint/2010/main" xmlns="" val="3354976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itchFamily="18" charset="0"/>
                <a:cs typeface="Times New Roman" pitchFamily="18" charset="0"/>
              </a:rPr>
              <a:t>Attributes of Curriculum Design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Curriculum design is purposeful</a:t>
            </a:r>
          </a:p>
          <a:p>
            <a:r>
              <a:rPr lang="en-US" sz="2800" dirty="0">
                <a:latin typeface="Times New Roman" pitchFamily="18" charset="0"/>
                <a:cs typeface="Times New Roman" pitchFamily="18" charset="0"/>
              </a:rPr>
              <a:t>Curriculum design is deliberate</a:t>
            </a:r>
          </a:p>
          <a:p>
            <a:r>
              <a:rPr lang="en-US" sz="2800" dirty="0">
                <a:latin typeface="Times New Roman" pitchFamily="18" charset="0"/>
                <a:cs typeface="Times New Roman" pitchFamily="18" charset="0"/>
              </a:rPr>
              <a:t>Curriculum design is creative</a:t>
            </a:r>
          </a:p>
          <a:p>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12896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itchFamily="18" charset="0"/>
                <a:cs typeface="Times New Roman" pitchFamily="18" charset="0"/>
              </a:rPr>
              <a:t>Criteria for selecting the Curriculum Design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Goals and purposes need to be achieved</a:t>
            </a:r>
          </a:p>
          <a:p>
            <a:pPr algn="just"/>
            <a:r>
              <a:rPr lang="en-US" sz="2800" dirty="0">
                <a:latin typeface="Times New Roman" pitchFamily="18" charset="0"/>
                <a:cs typeface="Times New Roman" pitchFamily="18" charset="0"/>
              </a:rPr>
              <a:t>Characteristics of learners need to be identified</a:t>
            </a:r>
          </a:p>
          <a:p>
            <a:pPr algn="just"/>
            <a:r>
              <a:rPr lang="en-US" sz="2800" dirty="0">
                <a:latin typeface="Times New Roman" pitchFamily="18" charset="0"/>
                <a:cs typeface="Times New Roman" pitchFamily="18" charset="0"/>
              </a:rPr>
              <a:t>Nature of knowledge to be provided</a:t>
            </a:r>
          </a:p>
          <a:p>
            <a:pPr algn="just"/>
            <a:r>
              <a:rPr lang="en-US" sz="2800" dirty="0">
                <a:latin typeface="Times New Roman" pitchFamily="18" charset="0"/>
                <a:cs typeface="Times New Roman" pitchFamily="18" charset="0"/>
              </a:rPr>
              <a:t>Type of society for which design is meant.</a:t>
            </a:r>
          </a:p>
          <a:p>
            <a:pPr algn="just"/>
            <a:endParaRPr lang="en-US" sz="2800" dirty="0">
              <a:latin typeface="Times New Roman" pitchFamily="18" charset="0"/>
              <a:cs typeface="Times New Roman" pitchFamily="18" charset="0"/>
            </a:endParaRPr>
          </a:p>
          <a:p>
            <a:pPr algn="just"/>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818572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3D0279-DC86-4496-982E-088A7182AEAF}"/>
              </a:ext>
            </a:extLst>
          </p:cNvPr>
          <p:cNvSpPr>
            <a:spLocks noGrp="1"/>
          </p:cNvSpPr>
          <p:nvPr>
            <p:ph type="title"/>
          </p:nvPr>
        </p:nvSpPr>
        <p:spPr/>
        <p:txBody>
          <a:bodyPr/>
          <a:lstStyle/>
          <a:p>
            <a:pPr algn="ctr"/>
            <a:r>
              <a:rPr lang="en-US" dirty="0">
                <a:latin typeface="Times New Roman" pitchFamily="18" charset="0"/>
                <a:cs typeface="Times New Roman" pitchFamily="18" charset="0"/>
              </a:rPr>
              <a:t>Curriculum Implementation</a:t>
            </a:r>
          </a:p>
        </p:txBody>
      </p:sp>
      <p:sp>
        <p:nvSpPr>
          <p:cNvPr id="3" name="Content Placeholder 2">
            <a:extLst>
              <a:ext uri="{FF2B5EF4-FFF2-40B4-BE49-F238E27FC236}">
                <a16:creationId xmlns:a16="http://schemas.microsoft.com/office/drawing/2014/main" xmlns="" id="{DDECCBA8-EBFB-42F2-B0BD-29F72A3A659A}"/>
              </a:ext>
            </a:extLst>
          </p:cNvPr>
          <p:cNvSpPr>
            <a:spLocks noGrp="1"/>
          </p:cNvSpPr>
          <p:nvPr>
            <p:ph idx="1"/>
          </p:nvPr>
        </p:nvSpPr>
        <p:spPr/>
        <p:txBody>
          <a:bodyPr>
            <a:normAutofit/>
          </a:bodyPr>
          <a:lstStyle/>
          <a:p>
            <a:pPr algn="just"/>
            <a:r>
              <a:rPr lang="en-US" sz="2800" dirty="0">
                <a:latin typeface="Times New Roman" pitchFamily="18" charset="0"/>
                <a:cs typeface="Times New Roman" pitchFamily="18" charset="0"/>
              </a:rPr>
              <a:t>Curriculum implementation is a that type of process where we try to apply appropriate methods in order to achieve the pre-determined objectives</a:t>
            </a:r>
            <a:r>
              <a:rPr lang="en-US" sz="2800" dirty="0" smtClean="0">
                <a:latin typeface="Times New Roman" pitchFamily="18" charset="0"/>
                <a:cs typeface="Times New Roman" pitchFamily="18" charset="0"/>
              </a:rPr>
              <a:t>. Here we try to </a:t>
            </a:r>
            <a:r>
              <a:rPr lang="en-US" sz="2800" dirty="0">
                <a:latin typeface="Times New Roman" pitchFamily="18" charset="0"/>
                <a:cs typeface="Times New Roman" pitchFamily="18" charset="0"/>
              </a:rPr>
              <a:t>implement the </a:t>
            </a:r>
            <a:r>
              <a:rPr lang="en-US" sz="2800" dirty="0" smtClean="0">
                <a:latin typeface="Times New Roman" pitchFamily="18" charset="0"/>
                <a:cs typeface="Times New Roman" pitchFamily="18" charset="0"/>
              </a:rPr>
              <a:t>curriculum.</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734932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2F3609-CE99-435C-A41D-86A1CD7B8796}"/>
              </a:ext>
            </a:extLst>
          </p:cNvPr>
          <p:cNvSpPr>
            <a:spLocks noGrp="1"/>
          </p:cNvSpPr>
          <p:nvPr>
            <p:ph type="title"/>
          </p:nvPr>
        </p:nvSpPr>
        <p:spPr/>
        <p:txBody>
          <a:bodyPr/>
          <a:lstStyle/>
          <a:p>
            <a:pPr algn="ctr"/>
            <a:r>
              <a:rPr lang="en-US" dirty="0">
                <a:latin typeface="Times New Roman" pitchFamily="18" charset="0"/>
                <a:cs typeface="Times New Roman" pitchFamily="18" charset="0"/>
              </a:rPr>
              <a:t>Role of the Teacher in Curriculum Implementation</a:t>
            </a:r>
          </a:p>
        </p:txBody>
      </p:sp>
      <p:sp>
        <p:nvSpPr>
          <p:cNvPr id="3" name="Content Placeholder 2">
            <a:extLst>
              <a:ext uri="{FF2B5EF4-FFF2-40B4-BE49-F238E27FC236}">
                <a16:creationId xmlns:a16="http://schemas.microsoft.com/office/drawing/2014/main" xmlns="" id="{EE21BADD-1385-4F6A-BF07-65F74BE28A04}"/>
              </a:ext>
            </a:extLst>
          </p:cNvPr>
          <p:cNvSpPr>
            <a:spLocks noGrp="1"/>
          </p:cNvSpPr>
          <p:nvPr>
            <p:ph idx="1"/>
          </p:nvPr>
        </p:nvSpPr>
        <p:spPr/>
        <p:txBody>
          <a:bodyPr>
            <a:normAutofit/>
          </a:bodyPr>
          <a:lstStyle/>
          <a:p>
            <a:pPr algn="just"/>
            <a:r>
              <a:rPr lang="en-US" sz="2800" dirty="0">
                <a:latin typeface="Times New Roman" pitchFamily="18" charset="0"/>
                <a:cs typeface="Times New Roman" pitchFamily="18" charset="0"/>
              </a:rPr>
              <a:t>Advise the teachers as well as other learners.</a:t>
            </a:r>
          </a:p>
          <a:p>
            <a:pPr algn="just"/>
            <a:r>
              <a:rPr lang="en-US" sz="2800" dirty="0">
                <a:latin typeface="Times New Roman" pitchFamily="18" charset="0"/>
                <a:cs typeface="Times New Roman" pitchFamily="18" charset="0"/>
              </a:rPr>
              <a:t>Facilitate the teachers as well as learners</a:t>
            </a:r>
          </a:p>
          <a:p>
            <a:pPr algn="just"/>
            <a:r>
              <a:rPr lang="en-US" sz="2800" dirty="0">
                <a:latin typeface="Times New Roman" pitchFamily="18" charset="0"/>
                <a:cs typeface="Times New Roman" pitchFamily="18" charset="0"/>
              </a:rPr>
              <a:t>Develop the curriculum</a:t>
            </a:r>
          </a:p>
          <a:p>
            <a:pPr algn="just"/>
            <a:r>
              <a:rPr lang="en-US" sz="2800" dirty="0">
                <a:latin typeface="Times New Roman" pitchFamily="18" charset="0"/>
                <a:cs typeface="Times New Roman" pitchFamily="18" charset="0"/>
              </a:rPr>
              <a:t>Implement the curriculum</a:t>
            </a:r>
          </a:p>
        </p:txBody>
      </p:sp>
    </p:spTree>
    <p:extLst>
      <p:ext uri="{BB962C8B-B14F-4D97-AF65-F5344CB8AC3E}">
        <p14:creationId xmlns:p14="http://schemas.microsoft.com/office/powerpoint/2010/main" xmlns="" val="346323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4C550C-649C-4CDD-B2A3-47878918F414}"/>
              </a:ext>
            </a:extLst>
          </p:cNvPr>
          <p:cNvSpPr>
            <a:spLocks noGrp="1"/>
          </p:cNvSpPr>
          <p:nvPr>
            <p:ph type="title"/>
          </p:nvPr>
        </p:nvSpPr>
        <p:spPr/>
        <p:txBody>
          <a:bodyPr/>
          <a:lstStyle/>
          <a:p>
            <a:pPr algn="ctr"/>
            <a:r>
              <a:rPr lang="en-US" dirty="0">
                <a:latin typeface="Times New Roman" pitchFamily="18" charset="0"/>
                <a:cs typeface="Times New Roman" pitchFamily="18" charset="0"/>
              </a:rPr>
              <a:t>Role of the Students in Curriculum Implementation</a:t>
            </a:r>
          </a:p>
        </p:txBody>
      </p:sp>
      <p:sp>
        <p:nvSpPr>
          <p:cNvPr id="3" name="Content Placeholder 2">
            <a:extLst>
              <a:ext uri="{FF2B5EF4-FFF2-40B4-BE49-F238E27FC236}">
                <a16:creationId xmlns:a16="http://schemas.microsoft.com/office/drawing/2014/main" xmlns="" id="{01AC2D1B-BFD4-401B-9C83-8A801FB0B918}"/>
              </a:ext>
            </a:extLst>
          </p:cNvPr>
          <p:cNvSpPr>
            <a:spLocks noGrp="1"/>
          </p:cNvSpPr>
          <p:nvPr>
            <p:ph idx="1"/>
          </p:nvPr>
        </p:nvSpPr>
        <p:spPr/>
        <p:txBody>
          <a:bodyPr>
            <a:normAutofit/>
          </a:bodyPr>
          <a:lstStyle/>
          <a:p>
            <a:pPr algn="just"/>
            <a:r>
              <a:rPr lang="en-US" sz="2800" dirty="0">
                <a:latin typeface="Times New Roman" pitchFamily="18" charset="0"/>
                <a:cs typeface="Times New Roman" pitchFamily="18" charset="0"/>
              </a:rPr>
              <a:t>Give feedback to the teachers.</a:t>
            </a:r>
          </a:p>
          <a:p>
            <a:pPr algn="just"/>
            <a:r>
              <a:rPr lang="en-US" sz="2800" dirty="0">
                <a:latin typeface="Times New Roman" pitchFamily="18" charset="0"/>
                <a:cs typeface="Times New Roman" pitchFamily="18" charset="0"/>
              </a:rPr>
              <a:t>Lead the group in group discussion and help others</a:t>
            </a:r>
          </a:p>
          <a:p>
            <a:pPr algn="just"/>
            <a:r>
              <a:rPr lang="en-US" sz="2800" dirty="0">
                <a:latin typeface="Times New Roman" pitchFamily="18" charset="0"/>
                <a:cs typeface="Times New Roman" pitchFamily="18" charset="0"/>
              </a:rPr>
              <a:t>Follow the instruction of teachers</a:t>
            </a:r>
          </a:p>
        </p:txBody>
      </p:sp>
    </p:spTree>
    <p:extLst>
      <p:ext uri="{BB962C8B-B14F-4D97-AF65-F5344CB8AC3E}">
        <p14:creationId xmlns:p14="http://schemas.microsoft.com/office/powerpoint/2010/main" xmlns="" val="697366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Role of Administrators and Supervisors in </a:t>
            </a:r>
            <a:r>
              <a:rPr lang="en-US" dirty="0" smtClean="0">
                <a:latin typeface="Times New Roman" pitchFamily="18" charset="0"/>
                <a:cs typeface="Times New Roman" pitchFamily="18" charset="0"/>
              </a:rPr>
              <a:t>Curriculum Implementation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Make ne</a:t>
            </a:r>
            <a:r>
              <a:rPr lang="en-US" sz="2800" dirty="0" err="1" smtClean="0">
                <a:latin typeface="Times New Roman" pitchFamily="18" charset="0"/>
                <a:cs typeface="Times New Roman" pitchFamily="18" charset="0"/>
              </a:rPr>
              <a:t>cessary</a:t>
            </a:r>
            <a:r>
              <a:rPr lang="en-US" sz="2800" dirty="0" smtClean="0">
                <a:latin typeface="Times New Roman" pitchFamily="18" charset="0"/>
                <a:cs typeface="Times New Roman" pitchFamily="18" charset="0"/>
              </a:rPr>
              <a:t> rules for curriculum implementation.</a:t>
            </a:r>
          </a:p>
          <a:p>
            <a:pPr algn="just"/>
            <a:r>
              <a:rPr lang="en-IN" sz="2800" dirty="0" smtClean="0">
                <a:latin typeface="Times New Roman" pitchFamily="18" charset="0"/>
                <a:cs typeface="Times New Roman" pitchFamily="18" charset="0"/>
              </a:rPr>
              <a:t>Guide the tea</a:t>
            </a:r>
            <a:r>
              <a:rPr lang="en-US" sz="2800" dirty="0" err="1" smtClean="0">
                <a:latin typeface="Times New Roman" pitchFamily="18" charset="0"/>
                <a:cs typeface="Times New Roman" pitchFamily="18" charset="0"/>
              </a:rPr>
              <a:t>chers</a:t>
            </a:r>
            <a:r>
              <a:rPr lang="en-US" sz="2800" dirty="0" smtClean="0">
                <a:latin typeface="Times New Roman" pitchFamily="18" charset="0"/>
                <a:cs typeface="Times New Roman" pitchFamily="18" charset="0"/>
              </a:rPr>
              <a:t> if they face any problem.</a:t>
            </a:r>
          </a:p>
          <a:p>
            <a:pPr algn="just"/>
            <a:r>
              <a:rPr lang="en-US" sz="2800" dirty="0" smtClean="0">
                <a:latin typeface="Times New Roman" pitchFamily="18" charset="0"/>
                <a:cs typeface="Times New Roman" pitchFamily="18" charset="0"/>
              </a:rPr>
              <a:t>Take necessary decisions according to the need of the situation</a:t>
            </a:r>
          </a:p>
          <a:p>
            <a:pPr algn="just"/>
            <a:r>
              <a:rPr lang="en-US" sz="2800" dirty="0" smtClean="0">
                <a:latin typeface="Times New Roman" pitchFamily="18" charset="0"/>
                <a:cs typeface="Times New Roman" pitchFamily="18" charset="0"/>
              </a:rPr>
              <a:t>Give all the facilities to implement the curriculum</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42354930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Role of </a:t>
            </a:r>
            <a:r>
              <a:rPr lang="en-US" dirty="0" smtClean="0">
                <a:latin typeface="Times New Roman" pitchFamily="18" charset="0"/>
                <a:cs typeface="Times New Roman" pitchFamily="18" charset="0"/>
              </a:rPr>
              <a:t>Community members in Curriculum Implementation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Give </a:t>
            </a:r>
            <a:r>
              <a:rPr lang="en-IN" sz="2800" dirty="0" err="1" smtClean="0">
                <a:latin typeface="Times New Roman" pitchFamily="18" charset="0"/>
                <a:cs typeface="Times New Roman" pitchFamily="18" charset="0"/>
              </a:rPr>
              <a:t>feedba</a:t>
            </a:r>
            <a:r>
              <a:rPr lang="en-US" sz="2800" dirty="0" err="1" smtClean="0">
                <a:latin typeface="Times New Roman" pitchFamily="18" charset="0"/>
                <a:cs typeface="Times New Roman" pitchFamily="18" charset="0"/>
              </a:rPr>
              <a:t>ck</a:t>
            </a:r>
            <a:r>
              <a:rPr lang="en-US" sz="2800" dirty="0" smtClean="0">
                <a:latin typeface="Times New Roman" pitchFamily="18" charset="0"/>
                <a:cs typeface="Times New Roman" pitchFamily="18" charset="0"/>
              </a:rPr>
              <a:t> to the school about the curriculum</a:t>
            </a:r>
          </a:p>
          <a:p>
            <a:pPr algn="just"/>
            <a:r>
              <a:rPr lang="en-US" sz="2800" dirty="0" smtClean="0">
                <a:latin typeface="Times New Roman" pitchFamily="18" charset="0"/>
                <a:cs typeface="Times New Roman" pitchFamily="18" charset="0"/>
              </a:rPr>
              <a:t>Give suggestions for solving any problem.</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845231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7BBB47-0BDD-4EC0-A11C-7FF912897A38}"/>
              </a:ext>
            </a:extLst>
          </p:cNvPr>
          <p:cNvSpPr>
            <a:spLocks noGrp="1"/>
          </p:cNvSpPr>
          <p:nvPr>
            <p:ph type="title"/>
          </p:nvPr>
        </p:nvSpPr>
        <p:spPr/>
        <p:txBody>
          <a:bodyPr/>
          <a:lstStyle/>
          <a:p>
            <a:pPr algn="ctr"/>
            <a:r>
              <a:rPr lang="en-US" dirty="0">
                <a:latin typeface="Times New Roman" pitchFamily="18" charset="0"/>
                <a:cs typeface="Times New Roman" pitchFamily="18" charset="0"/>
              </a:rPr>
              <a:t>Role of the </a:t>
            </a:r>
            <a:r>
              <a:rPr lang="en-US" dirty="0" smtClean="0">
                <a:latin typeface="Times New Roman" pitchFamily="18" charset="0"/>
                <a:cs typeface="Times New Roman" pitchFamily="18" charset="0"/>
              </a:rPr>
              <a:t>Policy Makers and Board of Education in </a:t>
            </a:r>
            <a:r>
              <a:rPr lang="en-US" dirty="0">
                <a:latin typeface="Times New Roman" pitchFamily="18" charset="0"/>
                <a:cs typeface="Times New Roman" pitchFamily="18" charset="0"/>
              </a:rPr>
              <a:t>Curriculum Implementation</a:t>
            </a:r>
          </a:p>
        </p:txBody>
      </p:sp>
      <p:sp>
        <p:nvSpPr>
          <p:cNvPr id="3" name="Content Placeholder 2">
            <a:extLst>
              <a:ext uri="{FF2B5EF4-FFF2-40B4-BE49-F238E27FC236}">
                <a16:creationId xmlns:a16="http://schemas.microsoft.com/office/drawing/2014/main" xmlns="" id="{68D66156-6C6A-49AA-B439-6E2EA9C6D7DD}"/>
              </a:ext>
            </a:extLst>
          </p:cNvPr>
          <p:cNvSpPr>
            <a:spLocks noGrp="1"/>
          </p:cNvSpPr>
          <p:nvPr>
            <p:ph idx="1"/>
          </p:nvPr>
        </p:nvSpPr>
        <p:spPr/>
        <p:txBody>
          <a:bodyPr>
            <a:normAutofit/>
          </a:bodyPr>
          <a:lstStyle/>
          <a:p>
            <a:pPr algn="just"/>
            <a:r>
              <a:rPr lang="en-US" sz="2800" dirty="0">
                <a:latin typeface="Times New Roman" pitchFamily="18" charset="0"/>
                <a:cs typeface="Times New Roman" pitchFamily="18" charset="0"/>
              </a:rPr>
              <a:t>They frame the </a:t>
            </a:r>
            <a:r>
              <a:rPr lang="en-US" sz="2800" dirty="0" smtClean="0">
                <a:latin typeface="Times New Roman" pitchFamily="18" charset="0"/>
                <a:cs typeface="Times New Roman" pitchFamily="18" charset="0"/>
              </a:rPr>
              <a:t>policies or make rules </a:t>
            </a:r>
            <a:r>
              <a:rPr lang="en-US" sz="2800" dirty="0">
                <a:latin typeface="Times New Roman" pitchFamily="18" charset="0"/>
                <a:cs typeface="Times New Roman" pitchFamily="18" charset="0"/>
              </a:rPr>
              <a:t>for implementing the </a:t>
            </a:r>
            <a:r>
              <a:rPr lang="en-US" sz="2800" dirty="0" smtClean="0">
                <a:latin typeface="Times New Roman" pitchFamily="18" charset="0"/>
                <a:cs typeface="Times New Roman" pitchFamily="18" charset="0"/>
              </a:rPr>
              <a:t>curriculum.</a:t>
            </a:r>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They give fund.</a:t>
            </a:r>
          </a:p>
          <a:p>
            <a:pPr algn="just"/>
            <a:r>
              <a:rPr lang="en-US" sz="2800" dirty="0" smtClean="0">
                <a:latin typeface="Times New Roman" pitchFamily="18" charset="0"/>
                <a:cs typeface="Times New Roman" pitchFamily="18" charset="0"/>
              </a:rPr>
              <a:t>Set the goals</a:t>
            </a:r>
          </a:p>
          <a:p>
            <a:pPr algn="just"/>
            <a:r>
              <a:rPr lang="en-US" sz="2800" dirty="0">
                <a:latin typeface="Times New Roman" pitchFamily="18" charset="0"/>
                <a:cs typeface="Times New Roman" pitchFamily="18" charset="0"/>
              </a:rPr>
              <a:t>To </a:t>
            </a:r>
            <a:r>
              <a:rPr lang="en-US" sz="2800" dirty="0" smtClean="0">
                <a:latin typeface="Times New Roman" pitchFamily="18" charset="0"/>
                <a:cs typeface="Times New Roman" pitchFamily="18" charset="0"/>
              </a:rPr>
              <a:t>articulate the values of present curriculum.</a:t>
            </a:r>
          </a:p>
          <a:p>
            <a:pPr algn="just"/>
            <a:r>
              <a:rPr lang="en-US" sz="2800" dirty="0" smtClean="0">
                <a:latin typeface="Times New Roman" pitchFamily="18" charset="0"/>
                <a:cs typeface="Times New Roman" pitchFamily="18" charset="0"/>
              </a:rPr>
              <a:t>To inquire about </a:t>
            </a:r>
            <a:r>
              <a:rPr lang="en-US" sz="2800" dirty="0">
                <a:latin typeface="Times New Roman" pitchFamily="18" charset="0"/>
                <a:cs typeface="Times New Roman" pitchFamily="18" charset="0"/>
              </a:rPr>
              <a:t>the proposed new </a:t>
            </a:r>
            <a:r>
              <a:rPr lang="en-US" sz="2800" dirty="0" smtClean="0">
                <a:latin typeface="Times New Roman" pitchFamily="18" charset="0"/>
                <a:cs typeface="Times New Roman" pitchFamily="18" charset="0"/>
              </a:rPr>
              <a:t>curriculum content.</a:t>
            </a: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7763696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A15960-055B-4008-9CB4-58CC29569507}"/>
              </a:ext>
            </a:extLst>
          </p:cNvPr>
          <p:cNvSpPr>
            <a:spLocks noGrp="1"/>
          </p:cNvSpPr>
          <p:nvPr>
            <p:ph type="title"/>
          </p:nvPr>
        </p:nvSpPr>
        <p:spPr/>
        <p:txBody>
          <a:bodyPr/>
          <a:lstStyle/>
          <a:p>
            <a:pPr algn="ctr"/>
            <a:r>
              <a:rPr lang="en-US" dirty="0" smtClean="0">
                <a:latin typeface="Times New Roman" pitchFamily="18" charset="0"/>
                <a:cs typeface="Times New Roman" pitchFamily="18" charset="0"/>
              </a:rPr>
              <a:t>Resources for Curriculum Implementation</a:t>
            </a:r>
            <a:endParaRPr lang="en-US"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856F802F-B14E-457D-B380-6F283ACBDC5E}"/>
              </a:ext>
            </a:extLst>
          </p:cNvPr>
          <p:cNvSpPr>
            <a:spLocks noGrp="1"/>
          </p:cNvSpPr>
          <p:nvPr>
            <p:ph idx="1"/>
          </p:nvPr>
        </p:nvSpPr>
        <p:spPr/>
        <p:txBody>
          <a:bodyPr>
            <a:normAutofit/>
          </a:bodyPr>
          <a:lstStyle/>
          <a:p>
            <a:pPr algn="just"/>
            <a:r>
              <a:rPr lang="en-US" sz="2800" dirty="0">
                <a:latin typeface="Times New Roman" pitchFamily="18" charset="0"/>
                <a:cs typeface="Times New Roman" pitchFamily="18" charset="0"/>
              </a:rPr>
              <a:t>Textbooks and workbooks</a:t>
            </a:r>
          </a:p>
          <a:p>
            <a:pPr algn="just"/>
            <a:r>
              <a:rPr lang="en-US" sz="2800" dirty="0">
                <a:latin typeface="Times New Roman" pitchFamily="18" charset="0"/>
                <a:cs typeface="Times New Roman" pitchFamily="18" charset="0"/>
              </a:rPr>
              <a:t>Audiotapes</a:t>
            </a:r>
          </a:p>
          <a:p>
            <a:pPr algn="just"/>
            <a:r>
              <a:rPr lang="en-US" sz="2800" dirty="0">
                <a:latin typeface="Times New Roman" pitchFamily="18" charset="0"/>
                <a:cs typeface="Times New Roman" pitchFamily="18" charset="0"/>
              </a:rPr>
              <a:t>Videotapes and videodisc</a:t>
            </a:r>
          </a:p>
          <a:p>
            <a:pPr algn="just"/>
            <a:r>
              <a:rPr lang="en-US" sz="2800" dirty="0">
                <a:latin typeface="Times New Roman" pitchFamily="18" charset="0"/>
                <a:cs typeface="Times New Roman" pitchFamily="18" charset="0"/>
              </a:rPr>
              <a:t>Computer</a:t>
            </a:r>
          </a:p>
          <a:p>
            <a:pPr algn="just"/>
            <a:r>
              <a:rPr lang="en-US" sz="2800" dirty="0">
                <a:latin typeface="Times New Roman" pitchFamily="18" charset="0"/>
                <a:cs typeface="Times New Roman" pitchFamily="18" charset="0"/>
              </a:rPr>
              <a:t>Library resources</a:t>
            </a:r>
          </a:p>
          <a:p>
            <a:pPr algn="just"/>
            <a:r>
              <a:rPr lang="en-US" sz="2800" dirty="0">
                <a:latin typeface="Times New Roman" pitchFamily="18" charset="0"/>
                <a:cs typeface="Times New Roman" pitchFamily="18" charset="0"/>
              </a:rPr>
              <a:t>Laboratory resources</a:t>
            </a:r>
          </a:p>
        </p:txBody>
      </p:sp>
    </p:spTree>
    <p:extLst>
      <p:ext uri="{BB962C8B-B14F-4D97-AF65-F5344CB8AC3E}">
        <p14:creationId xmlns:p14="http://schemas.microsoft.com/office/powerpoint/2010/main" xmlns="" val="3475028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FA2723-12C6-4218-9D35-1472107D0497}"/>
              </a:ext>
            </a:extLst>
          </p:cNvPr>
          <p:cNvSpPr>
            <a:spLocks noGrp="1"/>
          </p:cNvSpPr>
          <p:nvPr>
            <p:ph type="title"/>
          </p:nvPr>
        </p:nvSpPr>
        <p:spPr/>
        <p:txBody>
          <a:bodyPr/>
          <a:lstStyle/>
          <a:p>
            <a:pPr algn="ctr"/>
            <a:r>
              <a:rPr lang="en-US" dirty="0">
                <a:latin typeface="Times New Roman" pitchFamily="18" charset="0"/>
                <a:cs typeface="Times New Roman" pitchFamily="18" charset="0"/>
              </a:rPr>
              <a:t>Curriculum Evaluation</a:t>
            </a:r>
          </a:p>
        </p:txBody>
      </p:sp>
      <p:sp>
        <p:nvSpPr>
          <p:cNvPr id="3" name="Content Placeholder 2">
            <a:extLst>
              <a:ext uri="{FF2B5EF4-FFF2-40B4-BE49-F238E27FC236}">
                <a16:creationId xmlns:a16="http://schemas.microsoft.com/office/drawing/2014/main" xmlns="" id="{FDA81A79-DA5C-455E-AF38-23DC070254A0}"/>
              </a:ext>
            </a:extLst>
          </p:cNvPr>
          <p:cNvSpPr>
            <a:spLocks noGrp="1"/>
          </p:cNvSpPr>
          <p:nvPr>
            <p:ph idx="1"/>
          </p:nvPr>
        </p:nvSpPr>
        <p:spPr>
          <a:xfrm>
            <a:off x="677334" y="1420837"/>
            <a:ext cx="8596668" cy="4620525"/>
          </a:xfrm>
        </p:spPr>
        <p:txBody>
          <a:bodyPr>
            <a:normAutofit/>
          </a:bodyPr>
          <a:lstStyle/>
          <a:p>
            <a:pPr algn="just"/>
            <a:r>
              <a:rPr lang="en-US" sz="2800" dirty="0">
                <a:latin typeface="Times New Roman" pitchFamily="18" charset="0"/>
                <a:cs typeface="Times New Roman" pitchFamily="18" charset="0"/>
              </a:rPr>
              <a:t>Curriculum evaluation is a continuous process for collecting information about all the elements and outcomes of the curriculum  to help arrive at an understanding of the extent to which they have been achieved and subsequently take decisions to improve their efficacy.</a:t>
            </a:r>
          </a:p>
        </p:txBody>
      </p:sp>
    </p:spTree>
    <p:extLst>
      <p:ext uri="{BB962C8B-B14F-4D97-AF65-F5344CB8AC3E}">
        <p14:creationId xmlns:p14="http://schemas.microsoft.com/office/powerpoint/2010/main" xmlns="" val="299220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Syllabus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899139"/>
            <a:ext cx="8596668" cy="4142224"/>
          </a:xfrm>
        </p:spPr>
        <p:txBody>
          <a:bodyPr>
            <a:normAutofit/>
          </a:bodyPr>
          <a:lstStyle/>
          <a:p>
            <a:r>
              <a:rPr lang="en-IN" sz="2400" dirty="0" smtClean="0">
                <a:latin typeface="Times New Roman" pitchFamily="18" charset="0"/>
                <a:cs typeface="Times New Roman" pitchFamily="18" charset="0"/>
              </a:rPr>
              <a:t>Syllabus basically means the subjects as well as the topics which are there in a particular course. The syllabus determines the basic content of instructions in a given subject and the range of knowledge and skills which the pupils must acquire and establish in detail, the themes and individual points to be studied in each school year.</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040114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err="1" smtClean="0">
                <a:latin typeface="Times New Roman" pitchFamily="18" charset="0"/>
                <a:cs typeface="Times New Roman" pitchFamily="18" charset="0"/>
              </a:rPr>
              <a:t>Approa</a:t>
            </a:r>
            <a:r>
              <a:rPr lang="en-US" dirty="0" err="1" smtClean="0">
                <a:latin typeface="Times New Roman" pitchFamily="18" charset="0"/>
                <a:cs typeface="Times New Roman" pitchFamily="18" charset="0"/>
              </a:rPr>
              <a:t>ches</a:t>
            </a:r>
            <a:r>
              <a:rPr lang="en-US" dirty="0" smtClean="0">
                <a:latin typeface="Times New Roman" pitchFamily="18" charset="0"/>
                <a:cs typeface="Times New Roman" pitchFamily="18" charset="0"/>
              </a:rPr>
              <a:t> of Curriculum Evaluation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IN" sz="2400" b="1" dirty="0" smtClean="0">
                <a:latin typeface="Times New Roman" pitchFamily="18" charset="0"/>
                <a:cs typeface="Times New Roman" pitchFamily="18" charset="0"/>
              </a:rPr>
              <a:t>S</a:t>
            </a:r>
            <a:r>
              <a:rPr lang="en-US" sz="2400" b="1" dirty="0" err="1" smtClean="0">
                <a:latin typeface="Times New Roman" pitchFamily="18" charset="0"/>
                <a:cs typeface="Times New Roman" pitchFamily="18" charset="0"/>
              </a:rPr>
              <a:t>cientific</a:t>
            </a:r>
            <a:r>
              <a:rPr lang="en-US" sz="2400" b="1" dirty="0" smtClean="0">
                <a:latin typeface="Times New Roman" pitchFamily="18" charset="0"/>
                <a:cs typeface="Times New Roman" pitchFamily="18" charset="0"/>
              </a:rPr>
              <a:t> approach: </a:t>
            </a:r>
            <a:r>
              <a:rPr lang="en-US" sz="2400" dirty="0" smtClean="0">
                <a:latin typeface="Times New Roman" pitchFamily="18" charset="0"/>
                <a:cs typeface="Times New Roman" pitchFamily="18" charset="0"/>
              </a:rPr>
              <a:t>In this approach </a:t>
            </a:r>
            <a:r>
              <a:rPr lang="en-US" sz="2400" dirty="0" err="1" smtClean="0">
                <a:latin typeface="Times New Roman" pitchFamily="18" charset="0"/>
                <a:cs typeface="Times New Roman" pitchFamily="18" charset="0"/>
              </a:rPr>
              <a:t>behaviourally</a:t>
            </a:r>
            <a:r>
              <a:rPr lang="en-US" sz="2400" dirty="0" smtClean="0">
                <a:latin typeface="Times New Roman" pitchFamily="18" charset="0"/>
                <a:cs typeface="Times New Roman" pitchFamily="18" charset="0"/>
              </a:rPr>
              <a:t> oriented people tend to look at evaluation as a connection between what is and what all agree ought to be. The ideal of this approach is a pretest-posttest, experimental-control group design.</a:t>
            </a:r>
          </a:p>
          <a:p>
            <a:pPr algn="just"/>
            <a:r>
              <a:rPr lang="en-US" sz="2400" b="1" dirty="0" smtClean="0">
                <a:latin typeface="Times New Roman" pitchFamily="18" charset="0"/>
                <a:cs typeface="Times New Roman" pitchFamily="18" charset="0"/>
              </a:rPr>
              <a:t>Humanistic approach: </a:t>
            </a:r>
            <a:r>
              <a:rPr lang="en-US" sz="2400" dirty="0" smtClean="0">
                <a:latin typeface="Times New Roman" pitchFamily="18" charset="0"/>
                <a:cs typeface="Times New Roman" pitchFamily="18" charset="0"/>
              </a:rPr>
              <a:t>It looks at the evaluation in terms of different values of all program participants and in terms of the per</a:t>
            </a: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eived value of the processes and activities of the </a:t>
            </a:r>
            <a:r>
              <a:rPr lang="en-US" sz="2400" dirty="0" err="1" smtClean="0">
                <a:latin typeface="Times New Roman" pitchFamily="18" charset="0"/>
                <a:cs typeface="Times New Roman" pitchFamily="18" charset="0"/>
              </a:rPr>
              <a:t>programme</a:t>
            </a:r>
            <a:r>
              <a:rPr lang="en-US" sz="2400" dirty="0" smtClean="0">
                <a:latin typeface="Times New Roman" pitchFamily="18" charset="0"/>
                <a:cs typeface="Times New Roman" pitchFamily="18" charset="0"/>
              </a:rPr>
              <a:t>. Data gathered is more qualitative than quantitative- descriptions of events rather than </a:t>
            </a:r>
            <a:r>
              <a:rPr lang="en-US" sz="2400" dirty="0" err="1" smtClean="0">
                <a:latin typeface="Times New Roman" pitchFamily="18" charset="0"/>
                <a:cs typeface="Times New Roman" pitchFamily="18" charset="0"/>
              </a:rPr>
              <a:t>judgement</a:t>
            </a:r>
            <a:r>
              <a:rPr lang="en-US" sz="2400" dirty="0" smtClean="0">
                <a:latin typeface="Times New Roman" pitchFamily="18" charset="0"/>
                <a:cs typeface="Times New Roman" pitchFamily="18" charset="0"/>
              </a:rPr>
              <a:t> of event.</a:t>
            </a: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7808146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Contd.</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371601"/>
            <a:ext cx="8596668" cy="4669762"/>
          </a:xfrm>
        </p:spPr>
        <p:txBody>
          <a:bodyPr>
            <a:noAutofit/>
          </a:bodyPr>
          <a:lstStyle/>
          <a:p>
            <a:pPr algn="just"/>
            <a:r>
              <a:rPr lang="en-IN" sz="2400" b="1" dirty="0" err="1" smtClean="0">
                <a:latin typeface="Times New Roman" pitchFamily="18" charset="0"/>
                <a:cs typeface="Times New Roman" pitchFamily="18" charset="0"/>
              </a:rPr>
              <a:t>Intrinsi</a:t>
            </a:r>
            <a:r>
              <a:rPr lang="en-US" sz="2400" b="1" dirty="0" smtClean="0">
                <a:latin typeface="Times New Roman" pitchFamily="18" charset="0"/>
                <a:cs typeface="Times New Roman" pitchFamily="18" charset="0"/>
              </a:rPr>
              <a:t>c and Pay-Off Evaluation: </a:t>
            </a:r>
            <a:r>
              <a:rPr lang="en-US" sz="2400" dirty="0" smtClean="0">
                <a:latin typeface="Times New Roman" pitchFamily="18" charset="0"/>
                <a:cs typeface="Times New Roman" pitchFamily="18" charset="0"/>
              </a:rPr>
              <a:t>Intrinsic evaluation focuses on the curriculum design and development with respect to worth of goals and objectives, appropriateness of content and types of learning activities. </a:t>
            </a:r>
          </a:p>
          <a:p>
            <a:pPr algn="just"/>
            <a:r>
              <a:rPr lang="en-US" sz="2400" dirty="0" smtClean="0">
                <a:latin typeface="Times New Roman" pitchFamily="18" charset="0"/>
                <a:cs typeface="Times New Roman" pitchFamily="18" charset="0"/>
              </a:rPr>
              <a:t>Pay-Off evaluation focuses on the usually short-term effects of the curriculum. It evaluates the extent to which the objectives were achieved and effects on parents, teachers and administrators. It advocates goal free evaluation in which evaluators looks at all the results of the curriculum (unexpected side effects, overlooked achievement, new priorities), instead of looking only at those effects that were anticipated (such as higher test scores).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861481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C</a:t>
            </a:r>
            <a:r>
              <a:rPr lang="en-IN" dirty="0" err="1" smtClean="0">
                <a:latin typeface="Times New Roman" pitchFamily="18" charset="0"/>
                <a:cs typeface="Times New Roman" pitchFamily="18" charset="0"/>
              </a:rPr>
              <a:t>ontd</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846385"/>
            <a:ext cx="8596668" cy="4194977"/>
          </a:xfrm>
        </p:spPr>
        <p:txBody>
          <a:bodyPr>
            <a:normAutofit/>
          </a:bodyPr>
          <a:lstStyle/>
          <a:p>
            <a:pPr algn="just"/>
            <a:r>
              <a:rPr lang="en-IN" sz="2400" dirty="0" smtClean="0">
                <a:latin typeface="Times New Roman" pitchFamily="18" charset="0"/>
                <a:cs typeface="Times New Roman" pitchFamily="18" charset="0"/>
              </a:rPr>
              <a:t>Formative and Summative Evaluation: Formative evaluation takes </a:t>
            </a:r>
            <a:r>
              <a:rPr lang="en-IN" sz="2400" dirty="0" err="1" smtClean="0">
                <a:latin typeface="Times New Roman" pitchFamily="18" charset="0"/>
                <a:cs typeface="Times New Roman" pitchFamily="18" charset="0"/>
              </a:rPr>
              <a:t>pla</a:t>
            </a:r>
            <a:r>
              <a:rPr lang="en-US" sz="2400" dirty="0" err="1" smtClean="0">
                <a:latin typeface="Times New Roman" pitchFamily="18" charset="0"/>
                <a:cs typeface="Times New Roman" pitchFamily="18" charset="0"/>
              </a:rPr>
              <a:t>ce</a:t>
            </a:r>
            <a:r>
              <a:rPr lang="en-US" sz="2400" dirty="0" smtClean="0">
                <a:latin typeface="Times New Roman" pitchFamily="18" charset="0"/>
                <a:cs typeface="Times New Roman" pitchFamily="18" charset="0"/>
              </a:rPr>
              <a:t> at specified points during the development and pilot testing phases of curriculum building in order to identify and correct problems before the curriculum is put into full operation.</a:t>
            </a:r>
          </a:p>
          <a:p>
            <a:pPr algn="just"/>
            <a:r>
              <a:rPr lang="en-US" sz="2400" dirty="0" smtClean="0">
                <a:latin typeface="Times New Roman" pitchFamily="18" charset="0"/>
                <a:cs typeface="Times New Roman" pitchFamily="18" charset="0"/>
              </a:rPr>
              <a:t>Summative evaluation focuses on overall effectiveness. It may take place at designated end points throughout the curricular design such as at the end of pilot testing stage and the end of the implementation stage.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51297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454CCF-88B0-4427-B671-72D70728E222}"/>
              </a:ext>
            </a:extLst>
          </p:cNvPr>
          <p:cNvSpPr>
            <a:spLocks noGrp="1"/>
          </p:cNvSpPr>
          <p:nvPr>
            <p:ph type="title"/>
          </p:nvPr>
        </p:nvSpPr>
        <p:spPr/>
        <p:txBody>
          <a:bodyPr/>
          <a:lstStyle/>
          <a:p>
            <a:pPr algn="ctr"/>
            <a:r>
              <a:rPr lang="en-US" dirty="0">
                <a:latin typeface="Times New Roman" pitchFamily="18" charset="0"/>
                <a:cs typeface="Times New Roman" pitchFamily="18" charset="0"/>
              </a:rPr>
              <a:t>Evaluating Elements of </a:t>
            </a:r>
            <a:r>
              <a:rPr lang="en-US" dirty="0" smtClean="0">
                <a:latin typeface="Times New Roman" pitchFamily="18" charset="0"/>
                <a:cs typeface="Times New Roman" pitchFamily="18" charset="0"/>
              </a:rPr>
              <a:t>Curriculum</a:t>
            </a:r>
            <a:endParaRPr lang="en-US"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2A86D854-1B30-4CA6-A134-76066ADEBE30}"/>
              </a:ext>
            </a:extLst>
          </p:cNvPr>
          <p:cNvSpPr>
            <a:spLocks noGrp="1"/>
          </p:cNvSpPr>
          <p:nvPr>
            <p:ph idx="1"/>
          </p:nvPr>
        </p:nvSpPr>
        <p:spPr/>
        <p:txBody>
          <a:bodyPr>
            <a:normAutofit/>
          </a:bodyPr>
          <a:lstStyle/>
          <a:p>
            <a:pPr algn="just"/>
            <a:r>
              <a:rPr lang="en-US" sz="2400" dirty="0">
                <a:latin typeface="Times New Roman" pitchFamily="18" charset="0"/>
                <a:cs typeface="Times New Roman" pitchFamily="18" charset="0"/>
              </a:rPr>
              <a:t>Objectives</a:t>
            </a:r>
          </a:p>
          <a:p>
            <a:pPr algn="just"/>
            <a:r>
              <a:rPr lang="en-US" sz="2400" dirty="0">
                <a:latin typeface="Times New Roman" pitchFamily="18" charset="0"/>
                <a:cs typeface="Times New Roman" pitchFamily="18" charset="0"/>
              </a:rPr>
              <a:t>Content</a:t>
            </a:r>
          </a:p>
          <a:p>
            <a:pPr algn="just"/>
            <a:r>
              <a:rPr lang="en-US" sz="2400" dirty="0">
                <a:latin typeface="Times New Roman" pitchFamily="18" charset="0"/>
                <a:cs typeface="Times New Roman" pitchFamily="18" charset="0"/>
              </a:rPr>
              <a:t>Method of </a:t>
            </a:r>
            <a:r>
              <a:rPr lang="en-US" sz="2400" dirty="0" smtClean="0">
                <a:latin typeface="Times New Roman" pitchFamily="18" charset="0"/>
                <a:cs typeface="Times New Roman" pitchFamily="18" charset="0"/>
              </a:rPr>
              <a:t>teaching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valuation techniques</a:t>
            </a:r>
          </a:p>
          <a:p>
            <a:pPr algn="just"/>
            <a:r>
              <a:rPr lang="en-US" sz="2400" dirty="0" smtClean="0">
                <a:latin typeface="Times New Roman" pitchFamily="18" charset="0"/>
                <a:cs typeface="Times New Roman" pitchFamily="18" charset="0"/>
              </a:rPr>
              <a:t>Evaluating students</a:t>
            </a:r>
          </a:p>
          <a:p>
            <a:pPr algn="just"/>
            <a:r>
              <a:rPr lang="en-US" sz="2400" dirty="0" smtClean="0">
                <a:latin typeface="Times New Roman" pitchFamily="18" charset="0"/>
                <a:cs typeface="Times New Roman" pitchFamily="18" charset="0"/>
              </a:rPr>
              <a:t>Evaluating </a:t>
            </a:r>
            <a:r>
              <a:rPr lang="en-US" sz="2400" dirty="0">
                <a:latin typeface="Times New Roman" pitchFamily="18" charset="0"/>
                <a:cs typeface="Times New Roman" pitchFamily="18" charset="0"/>
              </a:rPr>
              <a:t>teachers</a:t>
            </a:r>
          </a:p>
        </p:txBody>
      </p:sp>
    </p:spTree>
    <p:extLst>
      <p:ext uri="{BB962C8B-B14F-4D97-AF65-F5344CB8AC3E}">
        <p14:creationId xmlns:p14="http://schemas.microsoft.com/office/powerpoint/2010/main" xmlns="" val="29576541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err="1" smtClean="0">
                <a:latin typeface="Times New Roman" pitchFamily="18" charset="0"/>
                <a:cs typeface="Times New Roman" pitchFamily="18" charset="0"/>
              </a:rPr>
              <a:t>Fo</a:t>
            </a:r>
            <a:r>
              <a:rPr lang="en-US" dirty="0" err="1" smtClean="0">
                <a:latin typeface="Times New Roman" pitchFamily="18" charset="0"/>
                <a:cs typeface="Times New Roman" pitchFamily="18" charset="0"/>
              </a:rPr>
              <a:t>cus</a:t>
            </a:r>
            <a:r>
              <a:rPr lang="en-US" dirty="0" smtClean="0">
                <a:latin typeface="Times New Roman" pitchFamily="18" charset="0"/>
                <a:cs typeface="Times New Roman" pitchFamily="18" charset="0"/>
              </a:rPr>
              <a:t> of Curriculum Evaluation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First, it attempts to measure whether the learners are a</a:t>
            </a:r>
            <a:r>
              <a:rPr lang="en-US" sz="2800" dirty="0" err="1" smtClean="0">
                <a:latin typeface="Times New Roman" pitchFamily="18" charset="0"/>
                <a:cs typeface="Times New Roman" pitchFamily="18" charset="0"/>
              </a:rPr>
              <a:t>chieving</a:t>
            </a:r>
            <a:r>
              <a:rPr lang="en-US" sz="2800" dirty="0" smtClean="0">
                <a:latin typeface="Times New Roman" pitchFamily="18" charset="0"/>
                <a:cs typeface="Times New Roman" pitchFamily="18" charset="0"/>
              </a:rPr>
              <a:t> the content objectives set forth for in the curriculum.</a:t>
            </a:r>
          </a:p>
          <a:p>
            <a:pPr algn="just"/>
            <a:r>
              <a:rPr lang="en-US" sz="2800" dirty="0" smtClean="0">
                <a:latin typeface="Times New Roman" pitchFamily="18" charset="0"/>
                <a:cs typeface="Times New Roman" pitchFamily="18" charset="0"/>
              </a:rPr>
              <a:t>Second, whether the curriculum is doing what is supposed to do.</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2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Why we are doing </a:t>
            </a:r>
            <a:r>
              <a:rPr lang="en-US" dirty="0" smtClean="0">
                <a:latin typeface="Times New Roman" pitchFamily="18" charset="0"/>
                <a:cs typeface="Times New Roman" pitchFamily="18" charset="0"/>
              </a:rPr>
              <a:t>curriculum </a:t>
            </a:r>
            <a:r>
              <a:rPr lang="en-IN" dirty="0" smtClean="0">
                <a:latin typeface="Times New Roman" pitchFamily="18" charset="0"/>
                <a:cs typeface="Times New Roman" pitchFamily="18" charset="0"/>
              </a:rPr>
              <a:t>evaluation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336431"/>
            <a:ext cx="8596668" cy="4704931"/>
          </a:xfrm>
        </p:spPr>
        <p:txBody>
          <a:bodyPr>
            <a:noAutofit/>
          </a:bodyPr>
          <a:lstStyle/>
          <a:p>
            <a:pPr algn="just"/>
            <a:r>
              <a:rPr lang="en-US" sz="2200" dirty="0" err="1" smtClean="0">
                <a:latin typeface="Times New Roman" pitchFamily="18" charset="0"/>
                <a:cs typeface="Times New Roman" pitchFamily="18" charset="0"/>
              </a:rPr>
              <a:t>Cronbach</a:t>
            </a:r>
            <a:r>
              <a:rPr lang="en-US" sz="2200" dirty="0" smtClean="0">
                <a:latin typeface="Times New Roman" pitchFamily="18" charset="0"/>
                <a:cs typeface="Times New Roman" pitchFamily="18" charset="0"/>
              </a:rPr>
              <a:t> (1963) talked about 3 types of decisions for which evaluation is used-</a:t>
            </a:r>
          </a:p>
          <a:p>
            <a:pPr algn="just"/>
            <a:r>
              <a:rPr lang="en-US" sz="2200" b="1" dirty="0" smtClean="0">
                <a:latin typeface="Times New Roman" pitchFamily="18" charset="0"/>
                <a:cs typeface="Times New Roman" pitchFamily="18" charset="0"/>
              </a:rPr>
              <a:t>A</a:t>
            </a: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Course Improvement: </a:t>
            </a:r>
            <a:r>
              <a:rPr lang="en-US" sz="2200" dirty="0" smtClean="0">
                <a:latin typeface="Times New Roman" pitchFamily="18" charset="0"/>
                <a:cs typeface="Times New Roman" pitchFamily="18" charset="0"/>
              </a:rPr>
              <a:t>deciding what instructional material and methods are satisfactory and where changes are needed.</a:t>
            </a:r>
          </a:p>
          <a:p>
            <a:pPr algn="just"/>
            <a:r>
              <a:rPr lang="en-US" sz="2200" b="1" dirty="0" smtClean="0">
                <a:latin typeface="Times New Roman" pitchFamily="18" charset="0"/>
                <a:cs typeface="Times New Roman" pitchFamily="18" charset="0"/>
              </a:rPr>
              <a:t>B. Decisions about individuals: </a:t>
            </a:r>
            <a:r>
              <a:rPr lang="en-US" sz="2200" dirty="0" smtClean="0">
                <a:latin typeface="Times New Roman" pitchFamily="18" charset="0"/>
                <a:cs typeface="Times New Roman" pitchFamily="18" charset="0"/>
              </a:rPr>
              <a:t>Identify the needs of the pupil for the sale of planning of instruction and grouping, acquainting the pupil with his own deficiencies.</a:t>
            </a:r>
          </a:p>
          <a:p>
            <a:pPr algn="just"/>
            <a:r>
              <a:rPr lang="en-US" sz="2200" b="1" dirty="0" smtClean="0">
                <a:latin typeface="Times New Roman" pitchFamily="18" charset="0"/>
                <a:cs typeface="Times New Roman" pitchFamily="18" charset="0"/>
              </a:rPr>
              <a:t>C</a:t>
            </a: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Administrative regulations: </a:t>
            </a:r>
            <a:r>
              <a:rPr lang="en-US" sz="2200" dirty="0" smtClean="0">
                <a:latin typeface="Times New Roman" pitchFamily="18" charset="0"/>
                <a:cs typeface="Times New Roman" pitchFamily="18" charset="0"/>
              </a:rPr>
              <a:t>Judging how good the school system is, how good individual teachers are. The goal of evaluation must be to answer questions of selection, adoption, support and worth of educational materials and activities. It also serves the need of the policy makers, administrators, and other members of the society for the information about the educational system.</a:t>
            </a: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314102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err="1" smtClean="0">
                <a:latin typeface="Times New Roman" pitchFamily="18" charset="0"/>
                <a:cs typeface="Times New Roman" pitchFamily="18" charset="0"/>
              </a:rPr>
              <a:t>Te</a:t>
            </a:r>
            <a:r>
              <a:rPr lang="en-US" dirty="0" err="1" smtClean="0">
                <a:latin typeface="Times New Roman" pitchFamily="18" charset="0"/>
                <a:cs typeface="Times New Roman" pitchFamily="18" charset="0"/>
              </a:rPr>
              <a:t>chniques</a:t>
            </a:r>
            <a:r>
              <a:rPr lang="en-US" dirty="0" smtClean="0">
                <a:latin typeface="Times New Roman" pitchFamily="18" charset="0"/>
                <a:cs typeface="Times New Roman" pitchFamily="18" charset="0"/>
              </a:rPr>
              <a:t> of Curriculum Evaluation</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IN" sz="2800" dirty="0" err="1" smtClean="0">
                <a:latin typeface="Times New Roman" pitchFamily="18" charset="0"/>
                <a:cs typeface="Times New Roman" pitchFamily="18" charset="0"/>
              </a:rPr>
              <a:t>Bharvad</a:t>
            </a:r>
            <a:r>
              <a:rPr lang="en-IN" sz="2800" dirty="0" smtClean="0">
                <a:latin typeface="Times New Roman" pitchFamily="18" charset="0"/>
                <a:cs typeface="Times New Roman" pitchFamily="18" charset="0"/>
              </a:rPr>
              <a:t>, A.J. (2010) talked about the following </a:t>
            </a:r>
            <a:r>
              <a:rPr lang="en-IN" sz="2800" dirty="0" err="1" smtClean="0">
                <a:latin typeface="Times New Roman" pitchFamily="18" charset="0"/>
                <a:cs typeface="Times New Roman" pitchFamily="18" charset="0"/>
              </a:rPr>
              <a:t>te</a:t>
            </a:r>
            <a:r>
              <a:rPr lang="en-US" sz="2800" dirty="0" err="1" smtClean="0">
                <a:latin typeface="Times New Roman" pitchFamily="18" charset="0"/>
                <a:cs typeface="Times New Roman" pitchFamily="18" charset="0"/>
              </a:rPr>
              <a:t>chniques</a:t>
            </a:r>
            <a:r>
              <a:rPr lang="en-US" sz="2800" dirty="0" smtClean="0">
                <a:latin typeface="Times New Roman" pitchFamily="18" charset="0"/>
                <a:cs typeface="Times New Roman" pitchFamily="18" charset="0"/>
              </a:rPr>
              <a:t> of curriculum evaluation-</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Observation</a:t>
            </a:r>
          </a:p>
          <a:p>
            <a:pPr algn="just"/>
            <a:r>
              <a:rPr lang="en-IN" sz="2800" dirty="0" smtClean="0">
                <a:latin typeface="Times New Roman" pitchFamily="18" charset="0"/>
                <a:cs typeface="Times New Roman" pitchFamily="18" charset="0"/>
              </a:rPr>
              <a:t>Questionnaire</a:t>
            </a:r>
          </a:p>
          <a:p>
            <a:pPr algn="just"/>
            <a:r>
              <a:rPr lang="en-IN" sz="2800" dirty="0" smtClean="0">
                <a:latin typeface="Times New Roman" pitchFamily="18" charset="0"/>
                <a:cs typeface="Times New Roman" pitchFamily="18" charset="0"/>
              </a:rPr>
              <a:t>Interview</a:t>
            </a:r>
          </a:p>
          <a:p>
            <a:pPr algn="just"/>
            <a:r>
              <a:rPr lang="en-US" sz="2800" dirty="0" smtClean="0">
                <a:latin typeface="Times New Roman" pitchFamily="18" charset="0"/>
                <a:cs typeface="Times New Roman" pitchFamily="18" charset="0"/>
              </a:rPr>
              <a:t>Checklist</a:t>
            </a:r>
          </a:p>
          <a:p>
            <a:pPr algn="just"/>
            <a:r>
              <a:rPr lang="en-US" sz="2800" dirty="0" smtClean="0">
                <a:latin typeface="Times New Roman" pitchFamily="18" charset="0"/>
                <a:cs typeface="Times New Roman" pitchFamily="18" charset="0"/>
              </a:rPr>
              <a:t>Workshops &amp; Group Discussion</a:t>
            </a:r>
          </a:p>
          <a:p>
            <a:pPr algn="just"/>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42029745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D9231F-33E4-43BA-A1B7-6F8C837E153C}"/>
              </a:ext>
            </a:extLst>
          </p:cNvPr>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Conclusion </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AD05D20-1EC5-4782-ABAD-C0F896D0BAFD}"/>
              </a:ext>
            </a:extLst>
          </p:cNvPr>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“We need to </a:t>
            </a:r>
            <a:r>
              <a:rPr lang="en-US" sz="2800" dirty="0" err="1" smtClean="0">
                <a:latin typeface="Times New Roman" pitchFamily="18" charset="0"/>
                <a:cs typeface="Times New Roman" pitchFamily="18" charset="0"/>
              </a:rPr>
              <a:t>contnually</a:t>
            </a:r>
            <a:r>
              <a:rPr lang="en-US" sz="2800" dirty="0" smtClean="0">
                <a:latin typeface="Times New Roman" pitchFamily="18" charset="0"/>
                <a:cs typeface="Times New Roman" pitchFamily="18" charset="0"/>
              </a:rPr>
              <a:t> re-evaluate curriculum to remove irrelevant knowledge and make room for emerging knowledge”- Patrick Miller </a:t>
            </a:r>
            <a:r>
              <a:rPr lang="en-US" sz="2800" dirty="0" err="1" smtClean="0">
                <a:latin typeface="Times New Roman" pitchFamily="18" charset="0"/>
                <a:cs typeface="Times New Roman" pitchFamily="18" charset="0"/>
              </a:rPr>
              <a:t>Opmillerscdsb</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81741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err="1" smtClean="0">
                <a:latin typeface="Times New Roman" pitchFamily="18" charset="0"/>
                <a:cs typeface="Times New Roman" pitchFamily="18" charset="0"/>
              </a:rPr>
              <a:t>Referen</a:t>
            </a:r>
            <a:r>
              <a:rPr lang="en-US" dirty="0" err="1" smtClean="0">
                <a:latin typeface="Times New Roman" pitchFamily="18" charset="0"/>
                <a:cs typeface="Times New Roman" pitchFamily="18" charset="0"/>
              </a:rPr>
              <a:t>ces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677334" y="1283677"/>
            <a:ext cx="8596668" cy="4757686"/>
          </a:xfrm>
        </p:spPr>
        <p:txBody>
          <a:bodyPr>
            <a:noAutofit/>
          </a:bodyPr>
          <a:lstStyle/>
          <a:p>
            <a:pPr algn="just"/>
            <a:r>
              <a:rPr lang="en-IN" sz="2000" dirty="0" err="1" smtClean="0">
                <a:latin typeface="Times New Roman" pitchFamily="18" charset="0"/>
                <a:cs typeface="Times New Roman" pitchFamily="18" charset="0"/>
              </a:rPr>
              <a:t>Bharvad</a:t>
            </a:r>
            <a:r>
              <a:rPr lang="en-IN" sz="2000" dirty="0" smtClean="0">
                <a:latin typeface="Times New Roman" pitchFamily="18" charset="0"/>
                <a:cs typeface="Times New Roman" pitchFamily="18" charset="0"/>
              </a:rPr>
              <a:t>, A.J. (2010). </a:t>
            </a:r>
            <a:r>
              <a:rPr lang="en-US" sz="2000" dirty="0" smtClean="0">
                <a:latin typeface="Times New Roman" pitchFamily="18" charset="0"/>
                <a:cs typeface="Times New Roman" pitchFamily="18" charset="0"/>
              </a:rPr>
              <a:t>Curriculum evaluation. International Research Journal, 1(12), 72-74.</a:t>
            </a:r>
          </a:p>
          <a:p>
            <a:pPr algn="just"/>
            <a:r>
              <a:rPr lang="en-US" sz="2000" dirty="0" err="1" smtClean="0">
                <a:latin typeface="Times New Roman" pitchFamily="18" charset="0"/>
                <a:cs typeface="Times New Roman" pitchFamily="18" charset="0"/>
              </a:rPr>
              <a:t>Arulsamy</a:t>
            </a:r>
            <a:r>
              <a:rPr lang="en-US" sz="2000" dirty="0" smtClean="0">
                <a:latin typeface="Times New Roman" pitchFamily="18" charset="0"/>
                <a:cs typeface="Times New Roman" pitchFamily="18" charset="0"/>
              </a:rPr>
              <a:t>, S. (2014). Curriculum development. </a:t>
            </a:r>
            <a:r>
              <a:rPr lang="en-US" sz="2000" dirty="0" err="1" smtClean="0">
                <a:latin typeface="Times New Roman" pitchFamily="18" charset="0"/>
                <a:cs typeface="Times New Roman" pitchFamily="18" charset="0"/>
              </a:rPr>
              <a:t>Neelkamal</a:t>
            </a:r>
            <a:r>
              <a:rPr lang="en-US" sz="2000" dirty="0" smtClean="0">
                <a:latin typeface="Times New Roman" pitchFamily="18" charset="0"/>
                <a:cs typeface="Times New Roman" pitchFamily="18" charset="0"/>
              </a:rPr>
              <a:t> Publishers: Hyderabad.</a:t>
            </a:r>
          </a:p>
          <a:p>
            <a:pPr algn="just"/>
            <a:r>
              <a:rPr lang="en-US" sz="2000" dirty="0">
                <a:latin typeface="Times New Roman" pitchFamily="18" charset="0"/>
                <a:cs typeface="Times New Roman" pitchFamily="18" charset="0"/>
              </a:rPr>
              <a:t>Retrieved from- </a:t>
            </a:r>
            <a:r>
              <a:rPr lang="en-US" sz="2000" dirty="0">
                <a:latin typeface="Times New Roman" pitchFamily="18" charset="0"/>
                <a:cs typeface="Times New Roman" pitchFamily="18" charset="0"/>
                <a:hlinkClick r:id="rId2"/>
              </a:rPr>
              <a:t>https://</a:t>
            </a:r>
            <a:r>
              <a:rPr lang="en-US" sz="2000" dirty="0" smtClean="0">
                <a:latin typeface="Times New Roman" pitchFamily="18" charset="0"/>
                <a:cs typeface="Times New Roman" pitchFamily="18" charset="0"/>
                <a:hlinkClick r:id="rId2"/>
              </a:rPr>
              <a:t>www.slideshare.net/laralundang/the-roles-of-stakeholders-in-curriculum-implementation-16151513</a:t>
            </a:r>
            <a:endParaRPr lang="en-US" sz="2000" dirty="0" smtClean="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Retrieved from- </a:t>
            </a:r>
            <a:r>
              <a:rPr lang="en-IN" sz="2000" dirty="0">
                <a:latin typeface="Times New Roman" pitchFamily="18" charset="0"/>
                <a:cs typeface="Times New Roman" pitchFamily="18" charset="0"/>
                <a:hlinkClick r:id="rId3"/>
              </a:rPr>
              <a:t>http://</a:t>
            </a:r>
            <a:r>
              <a:rPr lang="en-IN" sz="2000" dirty="0" smtClean="0">
                <a:latin typeface="Times New Roman" pitchFamily="18" charset="0"/>
                <a:cs typeface="Times New Roman" pitchFamily="18" charset="0"/>
                <a:hlinkClick r:id="rId3"/>
              </a:rPr>
              <a:t>keydifferences.com/difference-between-syllabus-and-curriculum.html</a:t>
            </a:r>
            <a:endParaRPr lang="en-IN" sz="2000" dirty="0" smtClean="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Retrieved from- https://www.google.co.in/search?q=curriculum+development+quotations&amp;tbm=isch&amp;source=iu&amp;pf=m&amp;ictx=1&amp;fir=xhTrHUTatA3c3M%253A%252CjR9Z0Fz1lkAfeM%252C_&amp;usg=__Q3DjBbIPcL3BvWsUr9Md5Jbkh9M%3D&amp;sa=X&amp;ved=0ahUKEwifuqfMiYfXAhVEtY8KHRRVAbIQ9QEIOjAD#imgrc=0-X_1CnzEwgXyM</a:t>
            </a:r>
            <a:r>
              <a:rPr lang="en-IN" sz="2000" dirty="0" smtClean="0">
                <a:latin typeface="Times New Roman" pitchFamily="18" charset="0"/>
                <a:cs typeface="Times New Roman" pitchFamily="18" charset="0"/>
              </a:rPr>
              <a:t>:</a:t>
            </a: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043394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IN" sz="4000" dirty="0" smtClean="0">
              <a:latin typeface="Times New Roman" pitchFamily="18" charset="0"/>
              <a:cs typeface="Times New Roman" pitchFamily="18" charset="0"/>
            </a:endParaRPr>
          </a:p>
          <a:p>
            <a:endParaRPr lang="en-IN" sz="4000" dirty="0">
              <a:latin typeface="Times New Roman" pitchFamily="18" charset="0"/>
              <a:cs typeface="Times New Roman" pitchFamily="18" charset="0"/>
            </a:endParaRPr>
          </a:p>
          <a:p>
            <a:pPr marL="0" indent="0" algn="ctr">
              <a:buNone/>
            </a:pPr>
            <a:r>
              <a:rPr lang="en-IN" sz="4000" dirty="0" smtClean="0">
                <a:latin typeface="Times New Roman" pitchFamily="18" charset="0"/>
                <a:cs typeface="Times New Roman" pitchFamily="18" charset="0"/>
              </a:rPr>
              <a:t>     THANK YOU FOR LISTENING</a:t>
            </a:r>
            <a:endParaRPr lang="en-IN" sz="4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786876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3076"/>
            <a:ext cx="8596668" cy="744415"/>
          </a:xfrm>
        </p:spPr>
        <p:txBody>
          <a:bodyPr>
            <a:normAutofit/>
          </a:bodyPr>
          <a:lstStyle/>
          <a:p>
            <a:pPr algn="ctr"/>
            <a:r>
              <a:rPr lang="en-IN" dirty="0" err="1" smtClean="0">
                <a:latin typeface="Times New Roman" pitchFamily="18" charset="0"/>
                <a:cs typeface="Times New Roman" pitchFamily="18" charset="0"/>
              </a:rPr>
              <a:t>Differen</a:t>
            </a:r>
            <a:r>
              <a:rPr lang="en-US" dirty="0" err="1" smtClean="0">
                <a:latin typeface="Times New Roman" pitchFamily="18" charset="0"/>
                <a:cs typeface="Times New Roman" pitchFamily="18" charset="0"/>
              </a:rPr>
              <a:t>ce</a:t>
            </a:r>
            <a:r>
              <a:rPr lang="en-US" dirty="0" smtClean="0">
                <a:latin typeface="Times New Roman" pitchFamily="18" charset="0"/>
                <a:cs typeface="Times New Roman" pitchFamily="18" charset="0"/>
              </a:rPr>
              <a:t> between Curriculum and Syllabus</a:t>
            </a:r>
            <a:endParaRPr lang="en-IN"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00568325"/>
              </p:ext>
            </p:extLst>
          </p:nvPr>
        </p:nvGraphicFramePr>
        <p:xfrm>
          <a:off x="677863" y="1160463"/>
          <a:ext cx="9186861" cy="4754880"/>
        </p:xfrm>
        <a:graphic>
          <a:graphicData uri="http://schemas.openxmlformats.org/drawingml/2006/table">
            <a:tbl>
              <a:tblPr firstRow="1" bandRow="1">
                <a:tableStyleId>{5C22544A-7EE6-4342-B048-85BDC9FD1C3A}</a:tableStyleId>
              </a:tblPr>
              <a:tblGrid>
                <a:gridCol w="1344368"/>
                <a:gridCol w="4097215"/>
                <a:gridCol w="3745278"/>
              </a:tblGrid>
              <a:tr h="370840">
                <a:tc>
                  <a:txBody>
                    <a:bodyPr/>
                    <a:lstStyle/>
                    <a:p>
                      <a:r>
                        <a:rPr lang="en-IN" sz="2200" dirty="0" smtClean="0">
                          <a:latin typeface="Times New Roman" pitchFamily="18" charset="0"/>
                          <a:cs typeface="Times New Roman" pitchFamily="18" charset="0"/>
                        </a:rPr>
                        <a:t>Basis </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Syllabus</a:t>
                      </a:r>
                      <a:endParaRPr lang="en-IN" sz="2200" dirty="0">
                        <a:latin typeface="Times New Roman" pitchFamily="18" charset="0"/>
                        <a:cs typeface="Times New Roman" pitchFamily="18" charset="0"/>
                      </a:endParaRPr>
                    </a:p>
                  </a:txBody>
                  <a:tcPr/>
                </a:tc>
                <a:tc>
                  <a:txBody>
                    <a:bodyPr/>
                    <a:lstStyle/>
                    <a:p>
                      <a:r>
                        <a:rPr lang="en-US" sz="2200" dirty="0" smtClean="0">
                          <a:latin typeface="Times New Roman" pitchFamily="18" charset="0"/>
                          <a:cs typeface="Times New Roman" pitchFamily="18" charset="0"/>
                        </a:rPr>
                        <a:t>curriculum</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Meaning </a:t>
                      </a:r>
                      <a:endParaRPr lang="en-IN" sz="2200" dirty="0">
                        <a:latin typeface="Times New Roman" pitchFamily="18" charset="0"/>
                        <a:cs typeface="Times New Roman" pitchFamily="18" charset="0"/>
                      </a:endParaRPr>
                    </a:p>
                  </a:txBody>
                  <a:tcPr/>
                </a:tc>
                <a:tc>
                  <a:txBody>
                    <a:bodyPr/>
                    <a:lstStyle/>
                    <a:p>
                      <a:pPr algn="just"/>
                      <a:r>
                        <a:rPr lang="en-IN" sz="2200" dirty="0" smtClean="0">
                          <a:latin typeface="Times New Roman" pitchFamily="18" charset="0"/>
                          <a:cs typeface="Times New Roman" pitchFamily="18" charset="0"/>
                        </a:rPr>
                        <a:t>Syllabus is the do</a:t>
                      </a:r>
                      <a:r>
                        <a:rPr lang="en-US" sz="2200" dirty="0" err="1" smtClean="0">
                          <a:latin typeface="Times New Roman" pitchFamily="18" charset="0"/>
                          <a:cs typeface="Times New Roman" pitchFamily="18" charset="0"/>
                        </a:rPr>
                        <a:t>cument</a:t>
                      </a:r>
                      <a:r>
                        <a:rPr lang="en-US" sz="2200" dirty="0" smtClean="0">
                          <a:latin typeface="Times New Roman" pitchFamily="18" charset="0"/>
                          <a:cs typeface="Times New Roman" pitchFamily="18" charset="0"/>
                        </a:rPr>
                        <a:t> that contains all the portion of the concepts covered in a subject.</a:t>
                      </a:r>
                      <a:endParaRPr lang="en-IN" sz="2200" dirty="0">
                        <a:latin typeface="Times New Roman" pitchFamily="18" charset="0"/>
                        <a:cs typeface="Times New Roman" pitchFamily="18" charset="0"/>
                      </a:endParaRPr>
                    </a:p>
                  </a:txBody>
                  <a:tcPr/>
                </a:tc>
                <a:tc>
                  <a:txBody>
                    <a:bodyPr/>
                    <a:lstStyle/>
                    <a:p>
                      <a:r>
                        <a:rPr lang="en-US" sz="2200" dirty="0" smtClean="0">
                          <a:latin typeface="Times New Roman" pitchFamily="18" charset="0"/>
                          <a:cs typeface="Times New Roman" pitchFamily="18" charset="0"/>
                        </a:rPr>
                        <a:t>Curriculum is the overall content, taught in</a:t>
                      </a:r>
                      <a:r>
                        <a:rPr lang="en-US" sz="2200" baseline="0" dirty="0" smtClean="0">
                          <a:latin typeface="Times New Roman" pitchFamily="18" charset="0"/>
                          <a:cs typeface="Times New Roman" pitchFamily="18" charset="0"/>
                        </a:rPr>
                        <a:t> an edu</a:t>
                      </a:r>
                      <a:r>
                        <a:rPr lang="en-US" sz="2200" dirty="0" smtClean="0">
                          <a:latin typeface="Times New Roman" pitchFamily="18" charset="0"/>
                          <a:cs typeface="Times New Roman" pitchFamily="18" charset="0"/>
                        </a:rPr>
                        <a:t>cational system or a course</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Origin</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Greek</a:t>
                      </a:r>
                      <a:r>
                        <a:rPr lang="en-IN" sz="2200" baseline="0" dirty="0" smtClean="0">
                          <a:latin typeface="Times New Roman" pitchFamily="18" charset="0"/>
                          <a:cs typeface="Times New Roman" pitchFamily="18" charset="0"/>
                        </a:rPr>
                        <a:t> term</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Latin term</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Set</a:t>
                      </a:r>
                      <a:r>
                        <a:rPr lang="en-IN" sz="2200" baseline="0" dirty="0" smtClean="0">
                          <a:latin typeface="Times New Roman" pitchFamily="18" charset="0"/>
                          <a:cs typeface="Times New Roman" pitchFamily="18" charset="0"/>
                        </a:rPr>
                        <a:t> for </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A </a:t>
                      </a:r>
                      <a:r>
                        <a:rPr lang="en-IN" sz="2200" dirty="0" err="1" smtClean="0">
                          <a:latin typeface="Times New Roman" pitchFamily="18" charset="0"/>
                          <a:cs typeface="Times New Roman" pitchFamily="18" charset="0"/>
                        </a:rPr>
                        <a:t>subje</a:t>
                      </a:r>
                      <a:r>
                        <a:rPr lang="en-US" sz="2200" dirty="0" err="1" smtClean="0">
                          <a:latin typeface="Times New Roman" pitchFamily="18" charset="0"/>
                          <a:cs typeface="Times New Roman" pitchFamily="18" charset="0"/>
                        </a:rPr>
                        <a:t>ct</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A </a:t>
                      </a:r>
                      <a:r>
                        <a:rPr lang="en-US" sz="2200" dirty="0" smtClean="0">
                          <a:latin typeface="Times New Roman" pitchFamily="18" charset="0"/>
                          <a:cs typeface="Times New Roman" pitchFamily="18" charset="0"/>
                        </a:rPr>
                        <a:t>course</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Nature </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Des</a:t>
                      </a:r>
                      <a:r>
                        <a:rPr lang="en-US" sz="2200" dirty="0" err="1" smtClean="0">
                          <a:latin typeface="Times New Roman" pitchFamily="18" charset="0"/>
                          <a:cs typeface="Times New Roman" pitchFamily="18" charset="0"/>
                        </a:rPr>
                        <a:t>criptive</a:t>
                      </a:r>
                      <a:endParaRPr lang="en-IN" sz="2200" dirty="0">
                        <a:latin typeface="Times New Roman" pitchFamily="18" charset="0"/>
                        <a:cs typeface="Times New Roman" pitchFamily="18" charset="0"/>
                      </a:endParaRPr>
                    </a:p>
                  </a:txBody>
                  <a:tcPr/>
                </a:tc>
                <a:tc>
                  <a:txBody>
                    <a:bodyPr/>
                    <a:lstStyle/>
                    <a:p>
                      <a:r>
                        <a:rPr lang="en-IN" sz="2200" dirty="0" err="1" smtClean="0">
                          <a:latin typeface="Times New Roman" pitchFamily="18" charset="0"/>
                          <a:cs typeface="Times New Roman" pitchFamily="18" charset="0"/>
                        </a:rPr>
                        <a:t>Pres</a:t>
                      </a:r>
                      <a:r>
                        <a:rPr lang="en-US" sz="2200" dirty="0" err="1" smtClean="0">
                          <a:latin typeface="Times New Roman" pitchFamily="18" charset="0"/>
                          <a:cs typeface="Times New Roman" pitchFamily="18" charset="0"/>
                        </a:rPr>
                        <a:t>criptive</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S</a:t>
                      </a:r>
                      <a:r>
                        <a:rPr lang="en-US" sz="2200" dirty="0" smtClean="0">
                          <a:latin typeface="Times New Roman" pitchFamily="18" charset="0"/>
                          <a:cs typeface="Times New Roman" pitchFamily="18" charset="0"/>
                        </a:rPr>
                        <a:t>cope</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Narrow</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Wide</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Set out by</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Exam board</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Government or the administration of s</a:t>
                      </a:r>
                      <a:r>
                        <a:rPr lang="en-US" sz="2200" dirty="0" err="1" smtClean="0">
                          <a:latin typeface="Times New Roman" pitchFamily="18" charset="0"/>
                          <a:cs typeface="Times New Roman" pitchFamily="18" charset="0"/>
                        </a:rPr>
                        <a:t>chool</a:t>
                      </a:r>
                      <a:r>
                        <a:rPr lang="en-US" sz="2200" dirty="0" smtClean="0">
                          <a:latin typeface="Times New Roman" pitchFamily="18" charset="0"/>
                          <a:cs typeface="Times New Roman" pitchFamily="18" charset="0"/>
                        </a:rPr>
                        <a:t>,</a:t>
                      </a:r>
                      <a:r>
                        <a:rPr lang="en-US" sz="2200" baseline="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college or institute</a:t>
                      </a:r>
                      <a:endParaRPr lang="en-IN" sz="2200" dirty="0">
                        <a:latin typeface="Times New Roman" pitchFamily="18" charset="0"/>
                        <a:cs typeface="Times New Roman" pitchFamily="18" charset="0"/>
                      </a:endParaRPr>
                    </a:p>
                  </a:txBody>
                  <a:tcPr/>
                </a:tc>
              </a:tr>
              <a:tr h="370840">
                <a:tc>
                  <a:txBody>
                    <a:bodyPr/>
                    <a:lstStyle/>
                    <a:p>
                      <a:r>
                        <a:rPr lang="en-IN" sz="2200" dirty="0" smtClean="0">
                          <a:latin typeface="Times New Roman" pitchFamily="18" charset="0"/>
                          <a:cs typeface="Times New Roman" pitchFamily="18" charset="0"/>
                        </a:rPr>
                        <a:t>Term </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For</a:t>
                      </a:r>
                      <a:r>
                        <a:rPr lang="en-IN" sz="2200" baseline="0" dirty="0" smtClean="0">
                          <a:latin typeface="Times New Roman" pitchFamily="18" charset="0"/>
                          <a:cs typeface="Times New Roman" pitchFamily="18" charset="0"/>
                        </a:rPr>
                        <a:t> a fixed term, normally a year</a:t>
                      </a:r>
                      <a:endParaRPr lang="en-IN" sz="2200" dirty="0">
                        <a:latin typeface="Times New Roman" pitchFamily="18" charset="0"/>
                        <a:cs typeface="Times New Roman" pitchFamily="18" charset="0"/>
                      </a:endParaRPr>
                    </a:p>
                  </a:txBody>
                  <a:tcPr/>
                </a:tc>
                <a:tc>
                  <a:txBody>
                    <a:bodyPr/>
                    <a:lstStyle/>
                    <a:p>
                      <a:r>
                        <a:rPr lang="en-IN" sz="2200" dirty="0" smtClean="0">
                          <a:latin typeface="Times New Roman" pitchFamily="18" charset="0"/>
                          <a:cs typeface="Times New Roman" pitchFamily="18" charset="0"/>
                        </a:rPr>
                        <a:t>Till the </a:t>
                      </a:r>
                      <a:r>
                        <a:rPr lang="en-US" sz="2200" dirty="0" smtClean="0">
                          <a:latin typeface="Times New Roman" pitchFamily="18" charset="0"/>
                          <a:cs typeface="Times New Roman" pitchFamily="18" charset="0"/>
                        </a:rPr>
                        <a:t>course lasts</a:t>
                      </a:r>
                      <a:endParaRPr lang="en-IN" sz="2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xmlns="" val="428066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1C3CC1-4908-4C95-9B3F-8FCC0843C57C}"/>
              </a:ext>
            </a:extLst>
          </p:cNvPr>
          <p:cNvSpPr>
            <a:spLocks noGrp="1"/>
          </p:cNvSpPr>
          <p:nvPr>
            <p:ph type="title"/>
          </p:nvPr>
        </p:nvSpPr>
        <p:spPr/>
        <p:txBody>
          <a:bodyPr>
            <a:normAutofit/>
          </a:bodyPr>
          <a:lstStyle/>
          <a:p>
            <a:pPr algn="ctr"/>
            <a:r>
              <a:rPr lang="en-US" dirty="0">
                <a:latin typeface="Times New Roman" panose="02020603050405020304" pitchFamily="18" charset="0"/>
                <a:cs typeface="Times New Roman" panose="02020603050405020304" pitchFamily="18" charset="0"/>
              </a:rPr>
              <a:t>Principles of Curriculum development</a:t>
            </a:r>
          </a:p>
        </p:txBody>
      </p:sp>
      <p:sp>
        <p:nvSpPr>
          <p:cNvPr id="3" name="Content Placeholder 2">
            <a:extLst>
              <a:ext uri="{FF2B5EF4-FFF2-40B4-BE49-F238E27FC236}">
                <a16:creationId xmlns:a16="http://schemas.microsoft.com/office/drawing/2014/main" xmlns="" id="{A3022C78-ECFB-44F1-8EEC-7B5D6BEBB57D}"/>
              </a:ext>
            </a:extLst>
          </p:cNvPr>
          <p:cNvSpPr>
            <a:spLocks noGrp="1"/>
          </p:cNvSpPr>
          <p:nvPr>
            <p:ph idx="1"/>
          </p:nvPr>
        </p:nvSpPr>
        <p:spPr>
          <a:xfrm>
            <a:off x="677334" y="1631852"/>
            <a:ext cx="8596668" cy="4409511"/>
          </a:xfrm>
        </p:spPr>
        <p:txBody>
          <a:bodyPr>
            <a:noAutofit/>
          </a:bodyPr>
          <a:lstStyle/>
          <a:p>
            <a:pPr algn="just"/>
            <a:r>
              <a:rPr lang="en-US" sz="2200" dirty="0">
                <a:latin typeface="Times New Roman" pitchFamily="18" charset="0"/>
                <a:cs typeface="Times New Roman" pitchFamily="18" charset="0"/>
              </a:rPr>
              <a:t>Principle of Child-centeredness</a:t>
            </a:r>
          </a:p>
          <a:p>
            <a:pPr algn="just"/>
            <a:r>
              <a:rPr lang="en-US" sz="2200" dirty="0">
                <a:latin typeface="Times New Roman" pitchFamily="18" charset="0"/>
                <a:cs typeface="Times New Roman" pitchFamily="18" charset="0"/>
              </a:rPr>
              <a:t>Principle of Community-Centeredness.</a:t>
            </a:r>
          </a:p>
          <a:p>
            <a:pPr algn="just"/>
            <a:r>
              <a:rPr lang="en-US" sz="2200" dirty="0">
                <a:latin typeface="Times New Roman" pitchFamily="18" charset="0"/>
                <a:cs typeface="Times New Roman" pitchFamily="18" charset="0"/>
              </a:rPr>
              <a:t>Principle of Experience.</a:t>
            </a:r>
          </a:p>
          <a:p>
            <a:pPr algn="just"/>
            <a:r>
              <a:rPr lang="en-US" sz="2200" dirty="0">
                <a:latin typeface="Times New Roman" pitchFamily="18" charset="0"/>
                <a:cs typeface="Times New Roman" pitchFamily="18" charset="0"/>
              </a:rPr>
              <a:t>Principle of Integration</a:t>
            </a:r>
          </a:p>
          <a:p>
            <a:pPr algn="just"/>
            <a:r>
              <a:rPr lang="en-US" sz="2200" dirty="0">
                <a:latin typeface="Times New Roman" pitchFamily="18" charset="0"/>
                <a:cs typeface="Times New Roman" pitchFamily="18" charset="0"/>
              </a:rPr>
              <a:t>Principle of Creativity.</a:t>
            </a:r>
          </a:p>
          <a:p>
            <a:pPr algn="just"/>
            <a:r>
              <a:rPr lang="en-US" sz="2200" dirty="0">
                <a:latin typeface="Times New Roman" pitchFamily="18" charset="0"/>
                <a:cs typeface="Times New Roman" pitchFamily="18" charset="0"/>
              </a:rPr>
              <a:t>Principle of Elasticity and Variety.</a:t>
            </a:r>
          </a:p>
          <a:p>
            <a:pPr algn="just"/>
            <a:r>
              <a:rPr lang="en-US" sz="2200" dirty="0">
                <a:latin typeface="Times New Roman" pitchFamily="18" charset="0"/>
                <a:cs typeface="Times New Roman" pitchFamily="18" charset="0"/>
              </a:rPr>
              <a:t>Principle of Diversification.</a:t>
            </a:r>
          </a:p>
          <a:p>
            <a:pPr algn="just"/>
            <a:r>
              <a:rPr lang="en-US" sz="2200" dirty="0">
                <a:latin typeface="Times New Roman" pitchFamily="18" charset="0"/>
                <a:cs typeface="Times New Roman" pitchFamily="18" charset="0"/>
              </a:rPr>
              <a:t>Principle of Common Subjects.</a:t>
            </a:r>
          </a:p>
          <a:p>
            <a:pPr algn="just"/>
            <a:r>
              <a:rPr lang="en-US" sz="2200" dirty="0">
                <a:latin typeface="Times New Roman" pitchFamily="18" charset="0"/>
                <a:cs typeface="Times New Roman" pitchFamily="18" charset="0"/>
              </a:rPr>
              <a:t>Principle of Earning of Livelihood.</a:t>
            </a:r>
          </a:p>
          <a:p>
            <a:pPr algn="just"/>
            <a:r>
              <a:rPr lang="en-US" sz="2200" dirty="0">
                <a:latin typeface="Times New Roman" pitchFamily="18" charset="0"/>
                <a:cs typeface="Times New Roman" pitchFamily="18" charset="0"/>
              </a:rPr>
              <a:t>People of utilization of leisure.</a:t>
            </a:r>
          </a:p>
          <a:p>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9989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D6F278-521C-43A9-A199-32EAD7436075}"/>
              </a:ext>
            </a:extLst>
          </p:cNvPr>
          <p:cNvSpPr>
            <a:spLocks noGrp="1"/>
          </p:cNvSpPr>
          <p:nvPr>
            <p:ph type="title"/>
          </p:nvPr>
        </p:nvSpPr>
        <p:spPr>
          <a:xfrm>
            <a:off x="677334" y="609600"/>
            <a:ext cx="8596668" cy="1050388"/>
          </a:xfrm>
        </p:spPr>
        <p:txBody>
          <a:bodyPr>
            <a:normAutofit/>
          </a:bodyPr>
          <a:lstStyle/>
          <a:p>
            <a:pPr algn="ctr"/>
            <a:r>
              <a:rPr lang="en-US" dirty="0">
                <a:latin typeface="Times New Roman" panose="02020603050405020304" pitchFamily="18" charset="0"/>
                <a:cs typeface="Times New Roman" panose="02020603050405020304" pitchFamily="18" charset="0"/>
              </a:rPr>
              <a:t>Factors affecting Curriculum</a:t>
            </a:r>
          </a:p>
        </p:txBody>
      </p:sp>
      <p:sp>
        <p:nvSpPr>
          <p:cNvPr id="3" name="Content Placeholder 2">
            <a:extLst>
              <a:ext uri="{FF2B5EF4-FFF2-40B4-BE49-F238E27FC236}">
                <a16:creationId xmlns:a16="http://schemas.microsoft.com/office/drawing/2014/main" xmlns="" id="{4165030B-F54B-4ED2-8681-7729751D2140}"/>
              </a:ext>
            </a:extLst>
          </p:cNvPr>
          <p:cNvSpPr>
            <a:spLocks noGrp="1"/>
          </p:cNvSpPr>
          <p:nvPr>
            <p:ph idx="1"/>
          </p:nvPr>
        </p:nvSpPr>
        <p:spPr>
          <a:xfrm>
            <a:off x="677334" y="1659989"/>
            <a:ext cx="8596668" cy="4381374"/>
          </a:xfrm>
        </p:spPr>
        <p:txBody>
          <a:bodyPr>
            <a:normAutofit/>
          </a:bodyPr>
          <a:lstStyle/>
          <a:p>
            <a:r>
              <a:rPr lang="en-US" sz="2800" dirty="0">
                <a:latin typeface="Times New Roman" panose="02020603050405020304" pitchFamily="18" charset="0"/>
                <a:cs typeface="Times New Roman" panose="02020603050405020304" pitchFamily="18" charset="0"/>
              </a:rPr>
              <a:t>Social factors</a:t>
            </a:r>
          </a:p>
          <a:p>
            <a:r>
              <a:rPr lang="en-US" sz="2800" dirty="0">
                <a:latin typeface="Times New Roman" panose="02020603050405020304" pitchFamily="18" charset="0"/>
                <a:cs typeface="Times New Roman" panose="02020603050405020304" pitchFamily="18" charset="0"/>
              </a:rPr>
              <a:t>Religious factors</a:t>
            </a:r>
          </a:p>
          <a:p>
            <a:r>
              <a:rPr lang="en-US" sz="2800" dirty="0">
                <a:latin typeface="Times New Roman" panose="02020603050405020304" pitchFamily="18" charset="0"/>
                <a:cs typeface="Times New Roman" panose="02020603050405020304" pitchFamily="18" charset="0"/>
              </a:rPr>
              <a:t>Geographical factors</a:t>
            </a:r>
          </a:p>
          <a:p>
            <a:r>
              <a:rPr lang="en-US" sz="2800" dirty="0">
                <a:latin typeface="Times New Roman" panose="02020603050405020304" pitchFamily="18" charset="0"/>
                <a:cs typeface="Times New Roman" panose="02020603050405020304" pitchFamily="18" charset="0"/>
              </a:rPr>
              <a:t>Economic factors</a:t>
            </a:r>
          </a:p>
          <a:p>
            <a:r>
              <a:rPr lang="en-US" sz="2800" dirty="0">
                <a:latin typeface="Times New Roman" panose="02020603050405020304" pitchFamily="18" charset="0"/>
                <a:cs typeface="Times New Roman" panose="02020603050405020304" pitchFamily="18" charset="0"/>
              </a:rPr>
              <a:t>Ideological factors</a:t>
            </a:r>
          </a:p>
          <a:p>
            <a:r>
              <a:rPr lang="en-US" sz="2800" dirty="0">
                <a:latin typeface="Times New Roman" panose="02020603050405020304" pitchFamily="18" charset="0"/>
                <a:cs typeface="Times New Roman" panose="02020603050405020304" pitchFamily="18" charset="0"/>
              </a:rPr>
              <a:t>Policies</a:t>
            </a:r>
          </a:p>
          <a:p>
            <a:pPr marL="0" indent="0">
              <a:buNone/>
            </a:pPr>
            <a:endParaRPr lang="en-US" sz="2800" dirty="0"/>
          </a:p>
        </p:txBody>
      </p:sp>
    </p:spTree>
    <p:extLst>
      <p:ext uri="{BB962C8B-B14F-4D97-AF65-F5344CB8AC3E}">
        <p14:creationId xmlns:p14="http://schemas.microsoft.com/office/powerpoint/2010/main" xmlns="" val="808475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FBBDB-C7A0-4DFF-A5C4-60DF4277D2CA}"/>
              </a:ext>
            </a:extLst>
          </p:cNvPr>
          <p:cNvSpPr>
            <a:spLocks noGrp="1"/>
          </p:cNvSpPr>
          <p:nvPr>
            <p:ph type="title"/>
          </p:nvPr>
        </p:nvSpPr>
        <p:spPr>
          <a:xfrm>
            <a:off x="677334" y="351692"/>
            <a:ext cx="8596668" cy="808893"/>
          </a:xfrm>
        </p:spPr>
        <p:txBody>
          <a:bodyPr>
            <a:normAutofit/>
          </a:bodyPr>
          <a:lstStyle/>
          <a:p>
            <a:pPr algn="ctr"/>
            <a:r>
              <a:rPr lang="en-US" dirty="0">
                <a:latin typeface="Times New Roman" panose="02020603050405020304" pitchFamily="18" charset="0"/>
                <a:cs typeface="Times New Roman" panose="02020603050405020304" pitchFamily="18" charset="0"/>
              </a:rPr>
              <a:t>Approaches of Curriculum Development</a:t>
            </a:r>
          </a:p>
        </p:txBody>
      </p:sp>
      <p:sp>
        <p:nvSpPr>
          <p:cNvPr id="3" name="Content Placeholder 2">
            <a:extLst>
              <a:ext uri="{FF2B5EF4-FFF2-40B4-BE49-F238E27FC236}">
                <a16:creationId xmlns:a16="http://schemas.microsoft.com/office/drawing/2014/main" xmlns="" id="{B16EB5C1-BF17-437B-8020-6970E94FFA15}"/>
              </a:ext>
            </a:extLst>
          </p:cNvPr>
          <p:cNvSpPr>
            <a:spLocks noGrp="1"/>
          </p:cNvSpPr>
          <p:nvPr>
            <p:ph idx="1"/>
          </p:nvPr>
        </p:nvSpPr>
        <p:spPr>
          <a:xfrm>
            <a:off x="677334" y="1055077"/>
            <a:ext cx="8596668" cy="4986285"/>
          </a:xfrm>
        </p:spPr>
        <p:txBody>
          <a:bodyPr>
            <a:noAutofit/>
          </a:bodyPr>
          <a:lstStyle/>
          <a:p>
            <a:pPr algn="just"/>
            <a:r>
              <a:rPr lang="en-US" sz="2200" b="1" dirty="0">
                <a:latin typeface="Times New Roman" pitchFamily="18" charset="0"/>
                <a:cs typeface="Times New Roman" pitchFamily="18" charset="0"/>
              </a:rPr>
              <a:t>Subject-Centered Approach: </a:t>
            </a:r>
            <a:r>
              <a:rPr lang="en-US" sz="2200" dirty="0">
                <a:latin typeface="Times New Roman" pitchFamily="18" charset="0"/>
                <a:cs typeface="Times New Roman" pitchFamily="18" charset="0"/>
              </a:rPr>
              <a:t>This approach is based on the classification and organization  of subject-matter into discrete groups which we called subjects.</a:t>
            </a:r>
          </a:p>
          <a:p>
            <a:pPr algn="just"/>
            <a:r>
              <a:rPr lang="en-US" sz="2200" b="1" dirty="0">
                <a:latin typeface="Times New Roman" pitchFamily="18" charset="0"/>
                <a:cs typeface="Times New Roman" pitchFamily="18" charset="0"/>
              </a:rPr>
              <a:t>Broad-Field Approach: </a:t>
            </a:r>
            <a:r>
              <a:rPr lang="en-US" sz="2200" dirty="0">
                <a:latin typeface="Times New Roman" pitchFamily="18" charset="0"/>
                <a:cs typeface="Times New Roman" pitchFamily="18" charset="0"/>
              </a:rPr>
              <a:t>In this approach we try to organize the curriculum in such a way that it involves two or more subject areas under a broad field. E.g. Social studies- history, geography, economics, sociology, politics etc.</a:t>
            </a:r>
          </a:p>
          <a:p>
            <a:pPr algn="just"/>
            <a:r>
              <a:rPr lang="en-US" sz="2200" b="1" dirty="0">
                <a:latin typeface="Times New Roman" pitchFamily="18" charset="0"/>
                <a:cs typeface="Times New Roman" pitchFamily="18" charset="0"/>
              </a:rPr>
              <a:t>Social-Problem Approach: </a:t>
            </a:r>
            <a:r>
              <a:rPr lang="en-US" sz="2200" dirty="0">
                <a:latin typeface="Times New Roman" pitchFamily="18" charset="0"/>
                <a:cs typeface="Times New Roman" pitchFamily="18" charset="0"/>
              </a:rPr>
              <a:t>This approach gives emphasis on organizing that type of curriculum which revolve around major problems of issues in the society. E.g. Secularism, Communalism, Casteism, Terrorism etc.</a:t>
            </a:r>
          </a:p>
          <a:p>
            <a:pPr algn="just"/>
            <a:r>
              <a:rPr lang="en-US" sz="2200" b="1" dirty="0">
                <a:latin typeface="Times New Roman" pitchFamily="18" charset="0"/>
                <a:cs typeface="Times New Roman" pitchFamily="18" charset="0"/>
              </a:rPr>
              <a:t>Learner-Centered Approach: </a:t>
            </a:r>
            <a:r>
              <a:rPr lang="en-US" sz="2200" dirty="0" smtClean="0">
                <a:latin typeface="Times New Roman" pitchFamily="18" charset="0"/>
                <a:cs typeface="Times New Roman" pitchFamily="18" charset="0"/>
              </a:rPr>
              <a:t>Learner-</a:t>
            </a:r>
            <a:r>
              <a:rPr lang="en-US" sz="2200" dirty="0" err="1">
                <a:latin typeface="Times New Roman" pitchFamily="18" charset="0"/>
                <a:cs typeface="Times New Roman" pitchFamily="18" charset="0"/>
              </a:rPr>
              <a:t>c</a:t>
            </a:r>
            <a:r>
              <a:rPr lang="en-US" sz="2200" dirty="0" err="1" smtClean="0">
                <a:latin typeface="Times New Roman" pitchFamily="18" charset="0"/>
                <a:cs typeface="Times New Roman" pitchFamily="18" charset="0"/>
              </a:rPr>
              <a:t>entred</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approach emphasizes on individual development, cares about students needs, interests and purposes, plans teaching according to the interest of students.</a:t>
            </a:r>
          </a:p>
          <a:p>
            <a:pPr algn="just"/>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46592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Emerging Trends in Curriculum Development</a:t>
            </a:r>
            <a:endParaRPr lang="en-IN" dirty="0"/>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Language education</a:t>
            </a:r>
          </a:p>
          <a:p>
            <a:pPr algn="just"/>
            <a:r>
              <a:rPr lang="en-US" sz="2800" dirty="0">
                <a:latin typeface="Times New Roman" pitchFamily="18" charset="0"/>
                <a:cs typeface="Times New Roman" pitchFamily="18" charset="0"/>
              </a:rPr>
              <a:t>Value education</a:t>
            </a:r>
          </a:p>
          <a:p>
            <a:pPr algn="just"/>
            <a:r>
              <a:rPr lang="en-US" sz="2800" dirty="0">
                <a:latin typeface="Times New Roman" pitchFamily="18" charset="0"/>
                <a:cs typeface="Times New Roman" pitchFamily="18" charset="0"/>
              </a:rPr>
              <a:t>Computer education</a:t>
            </a:r>
          </a:p>
          <a:p>
            <a:pPr algn="just"/>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018238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322</TotalTime>
  <Words>2526</Words>
  <Application>Microsoft Office PowerPoint</Application>
  <PresentationFormat>Custom</PresentationFormat>
  <Paragraphs>292</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Facet</vt:lpstr>
      <vt:lpstr>Curriculum    Presented by: Pranjal Das  Assistant Professor Department of Education LTK College,Azad, North Lakhimpur</vt:lpstr>
      <vt:lpstr>Curriculum </vt:lpstr>
      <vt:lpstr>Characteristics of Curriculum</vt:lpstr>
      <vt:lpstr>Syllabus</vt:lpstr>
      <vt:lpstr>Difference between Curriculum and Syllabus</vt:lpstr>
      <vt:lpstr>Principles of Curriculum development</vt:lpstr>
      <vt:lpstr>Factors affecting Curriculum</vt:lpstr>
      <vt:lpstr>Approaches of Curriculum Development</vt:lpstr>
      <vt:lpstr>Emerging Trends in Curriculum Development</vt:lpstr>
      <vt:lpstr>Models of Curriculum Development</vt:lpstr>
      <vt:lpstr>Contd.</vt:lpstr>
      <vt:lpstr>Contd. </vt:lpstr>
      <vt:lpstr>Contd. </vt:lpstr>
      <vt:lpstr>Contd.</vt:lpstr>
      <vt:lpstr>Contd.</vt:lpstr>
      <vt:lpstr>Contd.</vt:lpstr>
      <vt:lpstr>Stages of Curriculum Development</vt:lpstr>
      <vt:lpstr>Curriculum Planning</vt:lpstr>
      <vt:lpstr>Steps involved in Curriculum planning </vt:lpstr>
      <vt:lpstr>Contd.</vt:lpstr>
      <vt:lpstr>Contd.</vt:lpstr>
      <vt:lpstr>Contd.</vt:lpstr>
      <vt:lpstr>Contd.</vt:lpstr>
      <vt:lpstr>Curriculum Design</vt:lpstr>
      <vt:lpstr>Contd.</vt:lpstr>
      <vt:lpstr>Principles of Curriculum Design</vt:lpstr>
      <vt:lpstr>Contd.</vt:lpstr>
      <vt:lpstr>Contd.</vt:lpstr>
      <vt:lpstr>Contd.</vt:lpstr>
      <vt:lpstr>Attributes of Curriculum Design</vt:lpstr>
      <vt:lpstr>Criteria for selecting the Curriculum Design</vt:lpstr>
      <vt:lpstr>Curriculum Implementation</vt:lpstr>
      <vt:lpstr>Role of the Teacher in Curriculum Implementation</vt:lpstr>
      <vt:lpstr>Role of the Students in Curriculum Implementation</vt:lpstr>
      <vt:lpstr>Role of Administrators and Supervisors in Curriculum Implementation</vt:lpstr>
      <vt:lpstr>Role of Community members in Curriculum Implementation</vt:lpstr>
      <vt:lpstr>Role of the Policy Makers and Board of Education in Curriculum Implementation</vt:lpstr>
      <vt:lpstr>Resources for Curriculum Implementation</vt:lpstr>
      <vt:lpstr>Curriculum Evaluation</vt:lpstr>
      <vt:lpstr>Approaches of Curriculum Evaluation</vt:lpstr>
      <vt:lpstr>Contd.</vt:lpstr>
      <vt:lpstr>Contd.</vt:lpstr>
      <vt:lpstr>Evaluating Elements of Curriculum</vt:lpstr>
      <vt:lpstr>Focus of Curriculum Evaluation</vt:lpstr>
      <vt:lpstr>Why we are doing curriculum evaluation</vt:lpstr>
      <vt:lpstr>Techniques of Curriculum Evaluation</vt:lpstr>
      <vt:lpstr>Conclusion </vt:lpstr>
      <vt:lpstr>References </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hp</cp:lastModifiedBy>
  <cp:revision>67</cp:revision>
  <dcterms:created xsi:type="dcterms:W3CDTF">2017-10-12T12:45:23Z</dcterms:created>
  <dcterms:modified xsi:type="dcterms:W3CDTF">2023-02-09T06:47:33Z</dcterms:modified>
</cp:coreProperties>
</file>