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1" r:id="rId6"/>
    <p:sldId id="260" r:id="rId7"/>
    <p:sldId id="264" r:id="rId8"/>
    <p:sldId id="266" r:id="rId9"/>
    <p:sldId id="262" r:id="rId10"/>
    <p:sldId id="263"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FADAD9D-906F-4E1E-B069-AF74FC30E3CC}" type="datetimeFigureOut">
              <a:rPr lang="en-US" smtClean="0"/>
              <a:pPr/>
              <a:t>3/24/2019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0B0C73DD-5740-4EFA-A9BC-9D9541E9D2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ADAD9D-906F-4E1E-B069-AF74FC30E3CC}" type="datetimeFigureOut">
              <a:rPr lang="en-US" smtClean="0"/>
              <a:pPr/>
              <a:t>3/24/2019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0C73DD-5740-4EFA-A9BC-9D9541E9D2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ADAD9D-906F-4E1E-B069-AF74FC30E3CC}" type="datetimeFigureOut">
              <a:rPr lang="en-US" smtClean="0"/>
              <a:pPr/>
              <a:t>3/24/2019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0C73DD-5740-4EFA-A9BC-9D9541E9D2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FADAD9D-906F-4E1E-B069-AF74FC30E3CC}" type="datetimeFigureOut">
              <a:rPr lang="en-US" smtClean="0"/>
              <a:pPr/>
              <a:t>3/24/2019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0C73DD-5740-4EFA-A9BC-9D9541E9D27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FADAD9D-906F-4E1E-B069-AF74FC30E3CC}" type="datetimeFigureOut">
              <a:rPr lang="en-US" smtClean="0"/>
              <a:pPr/>
              <a:t>3/24/2019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0B0C73DD-5740-4EFA-A9BC-9D9541E9D27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FADAD9D-906F-4E1E-B069-AF74FC30E3CC}" type="datetimeFigureOut">
              <a:rPr lang="en-US" smtClean="0"/>
              <a:pPr/>
              <a:t>3/24/2019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0C73DD-5740-4EFA-A9BC-9D9541E9D27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FADAD9D-906F-4E1E-B069-AF74FC30E3CC}" type="datetimeFigureOut">
              <a:rPr lang="en-US" smtClean="0"/>
              <a:pPr/>
              <a:t>3/24/2019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0B0C73DD-5740-4EFA-A9BC-9D9541E9D2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FADAD9D-906F-4E1E-B069-AF74FC30E3CC}" type="datetimeFigureOut">
              <a:rPr lang="en-US" smtClean="0"/>
              <a:pPr/>
              <a:t>3/24/2019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0B0C73DD-5740-4EFA-A9BC-9D9541E9D27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FADAD9D-906F-4E1E-B069-AF74FC30E3CC}" type="datetimeFigureOut">
              <a:rPr lang="en-US" smtClean="0"/>
              <a:pPr/>
              <a:t>3/24/2019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0B0C73DD-5740-4EFA-A9BC-9D9541E9D2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FADAD9D-906F-4E1E-B069-AF74FC30E3CC}" type="datetimeFigureOut">
              <a:rPr lang="en-US" smtClean="0"/>
              <a:pPr/>
              <a:t>3/24/2019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0B0C73DD-5740-4EFA-A9BC-9D9541E9D2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FADAD9D-906F-4E1E-B069-AF74FC30E3CC}" type="datetimeFigureOut">
              <a:rPr lang="en-US" smtClean="0"/>
              <a:pPr/>
              <a:t>3/24/2019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0B0C73DD-5740-4EFA-A9BC-9D9541E9D27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FADAD9D-906F-4E1E-B069-AF74FC30E3CC}" type="datetimeFigureOut">
              <a:rPr lang="en-US" smtClean="0"/>
              <a:pPr/>
              <a:t>3/24/2019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0B0C73DD-5740-4EFA-A9BC-9D9541E9D2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295399"/>
          </a:xfrm>
        </p:spPr>
        <p:txBody>
          <a:bodyPr>
            <a:normAutofit fontScale="90000"/>
          </a:bodyPr>
          <a:lstStyle/>
          <a:p>
            <a:r>
              <a:rPr lang="en-US" dirty="0" err="1" smtClean="0"/>
              <a:t>Chipku</a:t>
            </a:r>
            <a:r>
              <a:rPr lang="en-US" dirty="0" smtClean="0"/>
              <a:t> Movement –An Environmental Movement of India</a:t>
            </a:r>
            <a:endParaRPr lang="en-US" dirty="0"/>
          </a:p>
        </p:txBody>
      </p:sp>
      <p:sp>
        <p:nvSpPr>
          <p:cNvPr id="3" name="Subtitle 2"/>
          <p:cNvSpPr>
            <a:spLocks noGrp="1"/>
          </p:cNvSpPr>
          <p:nvPr>
            <p:ph type="subTitle" idx="1"/>
          </p:nvPr>
        </p:nvSpPr>
        <p:spPr>
          <a:xfrm>
            <a:off x="609600" y="4267200"/>
            <a:ext cx="7848600" cy="2362200"/>
          </a:xfrm>
        </p:spPr>
        <p:txBody>
          <a:bodyPr>
            <a:noAutofit/>
          </a:bodyPr>
          <a:lstStyle/>
          <a:p>
            <a:pPr algn="just">
              <a:buFont typeface="Wingdings" pitchFamily="2" charset="2"/>
              <a:buChar char="Ø"/>
            </a:pPr>
            <a:r>
              <a:rPr lang="en-US" sz="2800" dirty="0" err="1" smtClean="0">
                <a:solidFill>
                  <a:schemeClr val="tx1">
                    <a:lumMod val="95000"/>
                    <a:lumOff val="5000"/>
                  </a:schemeClr>
                </a:solidFill>
                <a:latin typeface="Franklin Gothic Demi Cond" pitchFamily="34" charset="0"/>
              </a:rPr>
              <a:t>Chipku</a:t>
            </a:r>
            <a:r>
              <a:rPr lang="en-US" sz="2800" dirty="0" smtClean="0">
                <a:solidFill>
                  <a:schemeClr val="tx1">
                    <a:lumMod val="95000"/>
                    <a:lumOff val="5000"/>
                  </a:schemeClr>
                </a:solidFill>
                <a:latin typeface="Franklin Gothic Demi Cond" pitchFamily="34" charset="0"/>
              </a:rPr>
              <a:t> Movement also known as </a:t>
            </a:r>
            <a:r>
              <a:rPr lang="en-US" sz="2800" dirty="0" err="1" smtClean="0">
                <a:solidFill>
                  <a:schemeClr val="tx1">
                    <a:lumMod val="95000"/>
                    <a:lumOff val="5000"/>
                  </a:schemeClr>
                </a:solidFill>
                <a:latin typeface="Franklin Gothic Demi Cond" pitchFamily="34" charset="0"/>
              </a:rPr>
              <a:t>Chipku</a:t>
            </a:r>
            <a:r>
              <a:rPr lang="en-US" sz="2800" dirty="0" smtClean="0">
                <a:solidFill>
                  <a:schemeClr val="tx1">
                    <a:lumMod val="95000"/>
                    <a:lumOff val="5000"/>
                  </a:schemeClr>
                </a:solidFill>
                <a:latin typeface="Franklin Gothic Demi Cond" pitchFamily="34" charset="0"/>
              </a:rPr>
              <a:t> </a:t>
            </a:r>
            <a:r>
              <a:rPr lang="en-US" sz="2800" dirty="0" err="1" smtClean="0">
                <a:solidFill>
                  <a:schemeClr val="tx1">
                    <a:lumMod val="95000"/>
                    <a:lumOff val="5000"/>
                  </a:schemeClr>
                </a:solidFill>
                <a:latin typeface="Franklin Gothic Demi Cond" pitchFamily="34" charset="0"/>
              </a:rPr>
              <a:t>Andolan</a:t>
            </a:r>
            <a:r>
              <a:rPr lang="en-US" sz="2800" dirty="0" smtClean="0">
                <a:solidFill>
                  <a:schemeClr val="tx1">
                    <a:lumMod val="95000"/>
                    <a:lumOff val="5000"/>
                  </a:schemeClr>
                </a:solidFill>
                <a:latin typeface="Franklin Gothic Demi Cond" pitchFamily="34" charset="0"/>
              </a:rPr>
              <a:t> is a non violent social movement led by rural women of </a:t>
            </a:r>
            <a:r>
              <a:rPr lang="en-US" sz="2800" dirty="0" err="1" smtClean="0">
                <a:solidFill>
                  <a:schemeClr val="tx1">
                    <a:lumMod val="95000"/>
                    <a:lumOff val="5000"/>
                  </a:schemeClr>
                </a:solidFill>
                <a:latin typeface="Franklin Gothic Demi Cond" pitchFamily="34" charset="0"/>
              </a:rPr>
              <a:t>Uttarankhand</a:t>
            </a:r>
            <a:endParaRPr lang="en-US" sz="2800" dirty="0" smtClean="0">
              <a:solidFill>
                <a:schemeClr val="tx1">
                  <a:lumMod val="95000"/>
                  <a:lumOff val="5000"/>
                </a:schemeClr>
              </a:solidFill>
              <a:latin typeface="Franklin Gothic Demi Cond" pitchFamily="34" charset="0"/>
            </a:endParaRPr>
          </a:p>
          <a:p>
            <a:pPr algn="just">
              <a:buFont typeface="Wingdings" pitchFamily="2" charset="2"/>
              <a:buChar char="Ø"/>
            </a:pPr>
            <a:r>
              <a:rPr lang="en-US" sz="2800" dirty="0" smtClean="0">
                <a:solidFill>
                  <a:schemeClr val="tx1">
                    <a:lumMod val="95000"/>
                    <a:lumOff val="5000"/>
                  </a:schemeClr>
                </a:solidFill>
                <a:latin typeface="Franklin Gothic Demi Cond" pitchFamily="34" charset="0"/>
              </a:rPr>
              <a:t>The name of the movement comes from the word ‘</a:t>
            </a:r>
            <a:r>
              <a:rPr lang="en-US" sz="2800" dirty="0" err="1" smtClean="0">
                <a:solidFill>
                  <a:schemeClr val="tx1">
                    <a:lumMod val="95000"/>
                    <a:lumOff val="5000"/>
                  </a:schemeClr>
                </a:solidFill>
                <a:latin typeface="Franklin Gothic Demi Cond" pitchFamily="34" charset="0"/>
              </a:rPr>
              <a:t>chipku</a:t>
            </a:r>
            <a:r>
              <a:rPr lang="en-US" sz="2800" dirty="0" smtClean="0">
                <a:solidFill>
                  <a:schemeClr val="tx1">
                    <a:lumMod val="95000"/>
                    <a:lumOff val="5000"/>
                  </a:schemeClr>
                </a:solidFill>
                <a:latin typeface="Franklin Gothic Demi Cond" pitchFamily="34" charset="0"/>
              </a:rPr>
              <a:t>”  which means “embrace” or  “Hug”</a:t>
            </a:r>
            <a:endParaRPr lang="en-US" sz="2800" dirty="0">
              <a:solidFill>
                <a:schemeClr val="tx1">
                  <a:lumMod val="95000"/>
                  <a:lumOff val="5000"/>
                </a:schemeClr>
              </a:solidFill>
              <a:latin typeface="Franklin Gothic Demi Cond" pitchFamily="34" charset="0"/>
            </a:endParaRPr>
          </a:p>
        </p:txBody>
      </p:sp>
      <p:pic>
        <p:nvPicPr>
          <p:cNvPr id="9217" name="Picture 1" descr="C:\Users\LENOVO\Desktop\download.jpg"/>
          <p:cNvPicPr>
            <a:picLocks noChangeAspect="1" noChangeArrowheads="1"/>
          </p:cNvPicPr>
          <p:nvPr/>
        </p:nvPicPr>
        <p:blipFill>
          <a:blip r:embed="rId2"/>
          <a:srcRect/>
          <a:stretch>
            <a:fillRect/>
          </a:stretch>
        </p:blipFill>
        <p:spPr bwMode="auto">
          <a:xfrm>
            <a:off x="2286000" y="1752600"/>
            <a:ext cx="4572000" cy="2209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Active participation of women</a:t>
            </a:r>
          </a:p>
          <a:p>
            <a:r>
              <a:rPr lang="en-US" dirty="0" smtClean="0"/>
              <a:t>Democratic movement</a:t>
            </a:r>
          </a:p>
          <a:p>
            <a:r>
              <a:rPr lang="en-US" dirty="0" smtClean="0"/>
              <a:t>Non-Violent and Social movement.</a:t>
            </a:r>
          </a:p>
          <a:p>
            <a:r>
              <a:rPr lang="en-US" dirty="0" smtClean="0"/>
              <a:t>Expose environmental consciousness.</a:t>
            </a:r>
            <a:endParaRPr lang="en-US" dirty="0"/>
          </a:p>
        </p:txBody>
      </p:sp>
      <p:sp>
        <p:nvSpPr>
          <p:cNvPr id="2" name="Title 1"/>
          <p:cNvSpPr>
            <a:spLocks noGrp="1"/>
          </p:cNvSpPr>
          <p:nvPr>
            <p:ph type="title"/>
          </p:nvPr>
        </p:nvSpPr>
        <p:spPr/>
        <p:txBody>
          <a:bodyPr/>
          <a:lstStyle/>
          <a:p>
            <a:r>
              <a:rPr lang="en-US" dirty="0" smtClean="0"/>
              <a:t>Features of the movement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rot="20057348">
            <a:off x="-462436" y="-173503"/>
            <a:ext cx="9144000" cy="6629400"/>
          </a:xfrm>
        </p:spPr>
        <p:txBody>
          <a:bodyPr>
            <a:normAutofit/>
          </a:bodyPr>
          <a:lstStyle/>
          <a:p>
            <a:pPr>
              <a:buNone/>
            </a:pPr>
            <a:endParaRPr lang="en-US" sz="6000" dirty="0" smtClean="0">
              <a:latin typeface="Edwardian Script ITC" pitchFamily="66" charset="0"/>
            </a:endParaRPr>
          </a:p>
          <a:p>
            <a:pPr>
              <a:buNone/>
            </a:pPr>
            <a:endParaRPr lang="en-US" sz="6000" dirty="0" smtClean="0">
              <a:latin typeface="Edwardian Script ITC" pitchFamily="66" charset="0"/>
            </a:endParaRPr>
          </a:p>
          <a:p>
            <a:pPr>
              <a:buNone/>
            </a:pPr>
            <a:r>
              <a:rPr lang="en-US" sz="6000" dirty="0" smtClean="0">
                <a:latin typeface="Edwardian Script ITC" pitchFamily="66" charset="0"/>
              </a:rPr>
              <a:t> 				</a:t>
            </a:r>
          </a:p>
          <a:p>
            <a:pPr>
              <a:buNone/>
            </a:pPr>
            <a:r>
              <a:rPr lang="en-US" sz="6000" dirty="0" smtClean="0">
                <a:latin typeface="Edwardian Script ITC" pitchFamily="66" charset="0"/>
              </a:rPr>
              <a:t>			</a:t>
            </a:r>
            <a:r>
              <a:rPr lang="en-US" sz="9600" dirty="0" smtClean="0">
                <a:solidFill>
                  <a:schemeClr val="accent2"/>
                </a:solidFill>
                <a:latin typeface="Edwardian Script ITC" pitchFamily="66" charset="0"/>
              </a:rPr>
              <a:t>Thank You</a:t>
            </a:r>
            <a:endParaRPr lang="en-US" sz="9600" dirty="0">
              <a:solidFill>
                <a:schemeClr val="accent2"/>
              </a:solidFill>
              <a:latin typeface="Edwardian Script ITC"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normAutofit fontScale="90000"/>
          </a:bodyPr>
          <a:lstStyle/>
          <a:p>
            <a:r>
              <a:rPr lang="en-US" dirty="0" smtClean="0"/>
              <a:t>Basic Aim of the </a:t>
            </a:r>
            <a:r>
              <a:rPr lang="en-US" dirty="0" err="1"/>
              <a:t>C</a:t>
            </a:r>
            <a:r>
              <a:rPr lang="en-US" dirty="0" err="1" smtClean="0"/>
              <a:t>hipku</a:t>
            </a:r>
            <a:r>
              <a:rPr lang="en-US" dirty="0" smtClean="0"/>
              <a:t> movement</a:t>
            </a:r>
            <a:endParaRPr lang="en-US" dirty="0"/>
          </a:p>
        </p:txBody>
      </p:sp>
      <p:sp>
        <p:nvSpPr>
          <p:cNvPr id="3" name="Subtitle 2"/>
          <p:cNvSpPr>
            <a:spLocks noGrp="1"/>
          </p:cNvSpPr>
          <p:nvPr>
            <p:ph type="subTitle" idx="1"/>
          </p:nvPr>
        </p:nvSpPr>
        <p:spPr>
          <a:xfrm>
            <a:off x="304800" y="2743200"/>
            <a:ext cx="3733800" cy="3810000"/>
          </a:xfrm>
        </p:spPr>
        <p:txBody>
          <a:bodyPr>
            <a:normAutofit lnSpcReduction="10000"/>
          </a:bodyPr>
          <a:lstStyle/>
          <a:p>
            <a:pPr algn="l">
              <a:buFont typeface="Arial" pitchFamily="34" charset="0"/>
              <a:buChar char="•"/>
            </a:pPr>
            <a:r>
              <a:rPr lang="en-US" dirty="0" smtClean="0">
                <a:solidFill>
                  <a:schemeClr val="tx1">
                    <a:lumMod val="95000"/>
                    <a:lumOff val="5000"/>
                  </a:schemeClr>
                </a:solidFill>
              </a:rPr>
              <a:t>To protect the environment.</a:t>
            </a:r>
          </a:p>
          <a:p>
            <a:pPr algn="l">
              <a:buFont typeface="Arial" pitchFamily="34" charset="0"/>
              <a:buChar char="•"/>
            </a:pPr>
            <a:r>
              <a:rPr lang="en-US" dirty="0" smtClean="0">
                <a:solidFill>
                  <a:schemeClr val="tx1">
                    <a:lumMod val="95000"/>
                    <a:lumOff val="5000"/>
                  </a:schemeClr>
                </a:solidFill>
              </a:rPr>
              <a:t>To secure  their rights. </a:t>
            </a:r>
          </a:p>
          <a:p>
            <a:pPr algn="l">
              <a:buFont typeface="Arial" pitchFamily="34" charset="0"/>
              <a:buChar char="•"/>
            </a:pPr>
            <a:r>
              <a:rPr lang="en-US" dirty="0" smtClean="0">
                <a:solidFill>
                  <a:schemeClr val="tx1">
                    <a:lumMod val="95000"/>
                    <a:lumOff val="5000"/>
                  </a:schemeClr>
                </a:solidFill>
              </a:rPr>
              <a:t>To protect the trees and forest from government    backed logging.   	 </a:t>
            </a:r>
            <a:endParaRPr lang="en-US" dirty="0">
              <a:solidFill>
                <a:schemeClr val="tx1">
                  <a:lumMod val="95000"/>
                  <a:lumOff val="5000"/>
                </a:schemeClr>
              </a:solidFill>
            </a:endParaRPr>
          </a:p>
        </p:txBody>
      </p:sp>
      <p:pic>
        <p:nvPicPr>
          <p:cNvPr id="8193" name="Picture 1" descr="C:\Users\LENOVO\Desktop\embed_1522047600_725x725.jpg"/>
          <p:cNvPicPr>
            <a:picLocks noChangeAspect="1" noChangeArrowheads="1"/>
          </p:cNvPicPr>
          <p:nvPr/>
        </p:nvPicPr>
        <p:blipFill>
          <a:blip r:embed="rId2"/>
          <a:srcRect/>
          <a:stretch>
            <a:fillRect/>
          </a:stretch>
        </p:blipFill>
        <p:spPr bwMode="auto">
          <a:xfrm>
            <a:off x="4343400" y="2667000"/>
            <a:ext cx="4800600" cy="41910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1470025"/>
          </a:xfrm>
        </p:spPr>
        <p:txBody>
          <a:bodyPr>
            <a:normAutofit fontScale="90000"/>
          </a:bodyPr>
          <a:lstStyle/>
          <a:p>
            <a:r>
              <a:rPr lang="en-US" dirty="0" smtClean="0"/>
              <a:t>Background of the  Movement</a:t>
            </a:r>
            <a:endParaRPr lang="en-US" dirty="0"/>
          </a:p>
        </p:txBody>
      </p:sp>
      <p:sp>
        <p:nvSpPr>
          <p:cNvPr id="3" name="Subtitle 2"/>
          <p:cNvSpPr>
            <a:spLocks noGrp="1"/>
          </p:cNvSpPr>
          <p:nvPr>
            <p:ph type="subTitle" idx="1"/>
          </p:nvPr>
        </p:nvSpPr>
        <p:spPr>
          <a:xfrm>
            <a:off x="152400" y="1905000"/>
            <a:ext cx="8610600" cy="4495800"/>
          </a:xfrm>
        </p:spPr>
        <p:txBody>
          <a:bodyPr>
            <a:noAutofit/>
          </a:bodyPr>
          <a:lstStyle/>
          <a:p>
            <a:pPr algn="just"/>
            <a:r>
              <a:rPr lang="en-US" sz="2400" dirty="0" smtClean="0">
                <a:solidFill>
                  <a:schemeClr val="tx1">
                    <a:lumMod val="95000"/>
                    <a:lumOff val="5000"/>
                  </a:schemeClr>
                </a:solidFill>
              </a:rPr>
              <a:t>Due to colonial forest policy forest land in the Himalayan Region reduced rapidly .After independence the Govt. of India started forest destruction in this region in the name of development of transport &amp;communication particularly in the decade of 1960.As a result the rural villagers had to face many problems regarding their food and fuel directly and soil erosion ,</a:t>
            </a:r>
            <a:r>
              <a:rPr lang="en-US" sz="2400" dirty="0" err="1" smtClean="0">
                <a:solidFill>
                  <a:schemeClr val="tx1">
                    <a:lumMod val="95000"/>
                    <a:lumOff val="5000"/>
                  </a:schemeClr>
                </a:solidFill>
              </a:rPr>
              <a:t>rain&amp;water</a:t>
            </a:r>
            <a:r>
              <a:rPr lang="en-US" sz="2400" dirty="0" smtClean="0">
                <a:solidFill>
                  <a:schemeClr val="tx1">
                    <a:lumMod val="95000"/>
                    <a:lumOff val="5000"/>
                  </a:schemeClr>
                </a:solidFill>
              </a:rPr>
              <a:t> </a:t>
            </a:r>
            <a:r>
              <a:rPr lang="en-US" sz="2400" dirty="0" err="1" smtClean="0">
                <a:solidFill>
                  <a:schemeClr val="tx1">
                    <a:lumMod val="95000"/>
                    <a:lumOff val="5000"/>
                  </a:schemeClr>
                </a:solidFill>
              </a:rPr>
              <a:t>indirectly.In</a:t>
            </a:r>
            <a:r>
              <a:rPr lang="en-US" sz="2400" dirty="0" smtClean="0">
                <a:solidFill>
                  <a:schemeClr val="tx1">
                    <a:lumMod val="95000"/>
                    <a:lumOff val="5000"/>
                  </a:schemeClr>
                </a:solidFill>
              </a:rPr>
              <a:t> search of food and fuel the local people of this region had to migrate to the plain </a:t>
            </a:r>
            <a:r>
              <a:rPr lang="en-US" sz="2400" dirty="0" err="1" smtClean="0">
                <a:solidFill>
                  <a:schemeClr val="tx1">
                    <a:lumMod val="95000"/>
                    <a:lumOff val="5000"/>
                  </a:schemeClr>
                </a:solidFill>
              </a:rPr>
              <a:t>areas.In</a:t>
            </a:r>
            <a:r>
              <a:rPr lang="en-US" sz="2400" dirty="0" smtClean="0">
                <a:solidFill>
                  <a:schemeClr val="tx1">
                    <a:lumMod val="95000"/>
                    <a:lumOff val="5000"/>
                  </a:schemeClr>
                </a:solidFill>
              </a:rPr>
              <a:t> such experience people came out against deforestation activities of government. </a:t>
            </a:r>
            <a:endParaRPr lang="en-US" sz="2400" dirty="0">
              <a:solidFill>
                <a:schemeClr val="tx1">
                  <a:lumMod val="95000"/>
                  <a:lumOff val="5000"/>
                </a:schemeClr>
              </a:solidFill>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04800"/>
            <a:ext cx="7772400" cy="1066800"/>
          </a:xfrm>
        </p:spPr>
        <p:txBody>
          <a:bodyPr/>
          <a:lstStyle/>
          <a:p>
            <a:r>
              <a:rPr lang="en-US" dirty="0" smtClean="0"/>
              <a:t>Course of the Movement </a:t>
            </a:r>
            <a:endParaRPr lang="en-US" dirty="0"/>
          </a:p>
        </p:txBody>
      </p:sp>
      <p:sp>
        <p:nvSpPr>
          <p:cNvPr id="3" name="Subtitle 2"/>
          <p:cNvSpPr>
            <a:spLocks noGrp="1"/>
          </p:cNvSpPr>
          <p:nvPr>
            <p:ph type="subTitle" idx="1"/>
          </p:nvPr>
        </p:nvSpPr>
        <p:spPr>
          <a:xfrm>
            <a:off x="381000" y="1676400"/>
            <a:ext cx="8534400" cy="4953000"/>
          </a:xfrm>
        </p:spPr>
        <p:txBody>
          <a:bodyPr>
            <a:normAutofit fontScale="92500" lnSpcReduction="10000"/>
          </a:bodyPr>
          <a:lstStyle/>
          <a:p>
            <a:pPr algn="just"/>
            <a:r>
              <a:rPr lang="en-US" dirty="0" smtClean="0">
                <a:solidFill>
                  <a:schemeClr val="tx1"/>
                </a:solidFill>
              </a:rPr>
              <a:t>In 1964 environmentalist and </a:t>
            </a:r>
            <a:r>
              <a:rPr lang="en-US" dirty="0" err="1" smtClean="0">
                <a:solidFill>
                  <a:schemeClr val="tx1"/>
                </a:solidFill>
              </a:rPr>
              <a:t>Gandhian</a:t>
            </a:r>
            <a:r>
              <a:rPr lang="en-US" dirty="0" smtClean="0">
                <a:solidFill>
                  <a:schemeClr val="tx1"/>
                </a:solidFill>
              </a:rPr>
              <a:t> social activist </a:t>
            </a:r>
            <a:r>
              <a:rPr lang="en-US" dirty="0" err="1" smtClean="0">
                <a:solidFill>
                  <a:schemeClr val="tx1"/>
                </a:solidFill>
              </a:rPr>
              <a:t>Chandi</a:t>
            </a:r>
            <a:r>
              <a:rPr lang="en-US" dirty="0" smtClean="0">
                <a:solidFill>
                  <a:schemeClr val="tx1"/>
                </a:solidFill>
              </a:rPr>
              <a:t> Prasad Bhatt founded a cooperative organization, </a:t>
            </a:r>
            <a:r>
              <a:rPr lang="en-US" dirty="0" err="1" smtClean="0">
                <a:solidFill>
                  <a:schemeClr val="tx1"/>
                </a:solidFill>
              </a:rPr>
              <a:t>Dasholi</a:t>
            </a:r>
            <a:r>
              <a:rPr lang="en-US" dirty="0" smtClean="0">
                <a:solidFill>
                  <a:schemeClr val="tx1"/>
                </a:solidFill>
              </a:rPr>
              <a:t> Gram </a:t>
            </a:r>
            <a:r>
              <a:rPr lang="en-US" dirty="0" err="1" smtClean="0">
                <a:solidFill>
                  <a:schemeClr val="tx1"/>
                </a:solidFill>
              </a:rPr>
              <a:t>Swarajya</a:t>
            </a:r>
            <a:r>
              <a:rPr lang="en-US" dirty="0" smtClean="0">
                <a:solidFill>
                  <a:schemeClr val="tx1"/>
                </a:solidFill>
              </a:rPr>
              <a:t> </a:t>
            </a:r>
            <a:r>
              <a:rPr lang="en-US" dirty="0" err="1" smtClean="0">
                <a:solidFill>
                  <a:schemeClr val="tx1"/>
                </a:solidFill>
              </a:rPr>
              <a:t>Sangh</a:t>
            </a:r>
            <a:r>
              <a:rPr lang="en-US" dirty="0" smtClean="0">
                <a:solidFill>
                  <a:schemeClr val="tx1"/>
                </a:solidFill>
              </a:rPr>
              <a:t> (later renamed </a:t>
            </a:r>
            <a:r>
              <a:rPr lang="en-US" dirty="0" err="1" smtClean="0">
                <a:solidFill>
                  <a:schemeClr val="tx1"/>
                </a:solidFill>
              </a:rPr>
              <a:t>Dasholi</a:t>
            </a:r>
            <a:r>
              <a:rPr lang="en-US" dirty="0" smtClean="0">
                <a:solidFill>
                  <a:schemeClr val="tx1"/>
                </a:solidFill>
              </a:rPr>
              <a:t> Gram </a:t>
            </a:r>
            <a:r>
              <a:rPr lang="en-US" dirty="0" err="1" smtClean="0">
                <a:solidFill>
                  <a:schemeClr val="tx1"/>
                </a:solidFill>
              </a:rPr>
              <a:t>Swarajya</a:t>
            </a:r>
            <a:r>
              <a:rPr lang="en-US" dirty="0" smtClean="0">
                <a:solidFill>
                  <a:schemeClr val="tx1"/>
                </a:solidFill>
              </a:rPr>
              <a:t> </a:t>
            </a:r>
            <a:r>
              <a:rPr lang="en-US" dirty="0" err="1" smtClean="0">
                <a:solidFill>
                  <a:schemeClr val="tx1"/>
                </a:solidFill>
              </a:rPr>
              <a:t>Mandal</a:t>
            </a:r>
            <a:r>
              <a:rPr lang="en-US" dirty="0" smtClean="0">
                <a:solidFill>
                  <a:schemeClr val="tx1"/>
                </a:solidFill>
              </a:rPr>
              <a:t> [DGSM]), to foster small industries for rural villagers, using local resources. When industrial logging was linked to the severe monsoon floods that killed more than 200 people in the region in 1970, DGSM became a force of opposition against the large-scale industry. The first </a:t>
            </a:r>
            <a:r>
              <a:rPr lang="en-US" dirty="0" err="1" smtClean="0">
                <a:solidFill>
                  <a:schemeClr val="tx1"/>
                </a:solidFill>
              </a:rPr>
              <a:t>Chipko</a:t>
            </a:r>
            <a:r>
              <a:rPr lang="en-US" dirty="0" smtClean="0">
                <a:solidFill>
                  <a:schemeClr val="tx1"/>
                </a:solidFill>
              </a:rPr>
              <a:t> protest occurred near the village of </a:t>
            </a:r>
            <a:r>
              <a:rPr lang="en-US" dirty="0" err="1" smtClean="0">
                <a:solidFill>
                  <a:schemeClr val="tx1"/>
                </a:solidFill>
              </a:rPr>
              <a:t>Mandal</a:t>
            </a:r>
            <a:r>
              <a:rPr lang="en-US" dirty="0" smtClean="0">
                <a:solidFill>
                  <a:schemeClr val="tx1"/>
                </a:solidFill>
              </a:rPr>
              <a:t> in the upper </a:t>
            </a:r>
            <a:r>
              <a:rPr lang="en-US" dirty="0" err="1" smtClean="0">
                <a:solidFill>
                  <a:schemeClr val="tx1"/>
                </a:solidFill>
              </a:rPr>
              <a:t>Alaknanda</a:t>
            </a:r>
            <a:r>
              <a:rPr lang="en-US" dirty="0" smtClean="0">
                <a:solidFill>
                  <a:schemeClr val="tx1"/>
                </a:solidFill>
              </a:rPr>
              <a:t> valley in April 1973.</a:t>
            </a:r>
          </a:p>
          <a:p>
            <a:pPr algn="just"/>
            <a:r>
              <a:rPr lang="en-US" dirty="0" smtClean="0">
                <a:solidFill>
                  <a:schemeClr val="tx1"/>
                </a:solidFill>
              </a:rPr>
              <a:t>														cont….</a:t>
            </a:r>
            <a:endParaRPr lang="en-US"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just">
              <a:buNone/>
            </a:pPr>
            <a:r>
              <a:rPr lang="en-US" dirty="0" smtClean="0"/>
              <a:t>	With the success in </a:t>
            </a:r>
            <a:r>
              <a:rPr lang="en-US" dirty="0" err="1" smtClean="0"/>
              <a:t>Mandal</a:t>
            </a:r>
            <a:r>
              <a:rPr lang="en-US" dirty="0" smtClean="0"/>
              <a:t>, DGSM workers and </a:t>
            </a:r>
            <a:r>
              <a:rPr lang="en-US" dirty="0" err="1" smtClean="0"/>
              <a:t>Sunderlal</a:t>
            </a:r>
            <a:r>
              <a:rPr lang="en-US" dirty="0" smtClean="0"/>
              <a:t> </a:t>
            </a:r>
            <a:r>
              <a:rPr lang="en-US" dirty="0" err="1" smtClean="0"/>
              <a:t>Bahuguna</a:t>
            </a:r>
            <a:r>
              <a:rPr lang="en-US" dirty="0" smtClean="0"/>
              <a:t>, a local environmentalist, began to share </a:t>
            </a:r>
            <a:r>
              <a:rPr lang="en-US" dirty="0" err="1" smtClean="0"/>
              <a:t>Chipko’s</a:t>
            </a:r>
            <a:r>
              <a:rPr lang="en-US" dirty="0" smtClean="0"/>
              <a:t> tactics with people in other villages throughout the region. One of the next major protests occurred in 1974 near the village of Reni, where more than 2,000 trees were scheduled to be felled. Following a large student-led demonstration, the government summoned the men of the surrounding villages to a nearby city for compensation, ostensibly to allow the loggers to proceed without confrontation. However, they were met with the women of the village, led by </a:t>
            </a:r>
            <a:r>
              <a:rPr lang="en-US" dirty="0" err="1" smtClean="0"/>
              <a:t>Gaura</a:t>
            </a:r>
            <a:r>
              <a:rPr lang="en-US" dirty="0" smtClean="0"/>
              <a:t> Devi, who refused to move out of the forest and eventually forced the loggers to withdraw. </a:t>
            </a:r>
          </a:p>
          <a:p>
            <a:pPr algn="just">
              <a:buNone/>
            </a:pPr>
            <a:r>
              <a:rPr lang="en-US" dirty="0" smtClean="0"/>
              <a:t>								        								cont…</a:t>
            </a:r>
            <a:endParaRPr lang="en-US" dirty="0"/>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a:buNone/>
            </a:pPr>
            <a:r>
              <a:rPr lang="en-US" dirty="0" smtClean="0"/>
              <a:t>	As the movement continued, protests became more project-oriented and expanded to include the entire ecology of the region, ultimately becoming the “Save Himalaya” movement. Between 1981 and 1983, </a:t>
            </a:r>
            <a:r>
              <a:rPr lang="en-US" dirty="0" err="1" smtClean="0"/>
              <a:t>Bahuguna</a:t>
            </a:r>
            <a:r>
              <a:rPr lang="en-US" dirty="0" smtClean="0"/>
              <a:t> marched 5,000 km (3,100 miles) across the Himalayas to bring the movement to prominence. Throughout the 1980s many protests were focused on the </a:t>
            </a:r>
            <a:r>
              <a:rPr lang="en-US" dirty="0" err="1" smtClean="0"/>
              <a:t>Tehri</a:t>
            </a:r>
            <a:r>
              <a:rPr lang="en-US" dirty="0" smtClean="0"/>
              <a:t> dam on the Bhagirathi River and various mining operations, resulting in the closure of at least one limestone quarry. Similarly, a massive reforestation effort led to the planting of more than one million trees in the region.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47800"/>
            <a:ext cx="5486400" cy="5257800"/>
          </a:xfrm>
        </p:spPr>
        <p:txBody>
          <a:bodyPr>
            <a:noAutofit/>
          </a:bodyPr>
          <a:lstStyle/>
          <a:p>
            <a:pPr algn="just">
              <a:buNone/>
            </a:pPr>
            <a:r>
              <a:rPr lang="en-US" sz="1500" dirty="0" smtClean="0"/>
              <a:t>	</a:t>
            </a:r>
            <a:r>
              <a:rPr lang="en-US" sz="1500" dirty="0" err="1" smtClean="0"/>
              <a:t>Sunderlal</a:t>
            </a:r>
            <a:r>
              <a:rPr lang="en-US" sz="1500" dirty="0" smtClean="0"/>
              <a:t> </a:t>
            </a:r>
            <a:r>
              <a:rPr lang="en-US" sz="1500" dirty="0" err="1" smtClean="0"/>
              <a:t>Bahuguna</a:t>
            </a:r>
            <a:r>
              <a:rPr lang="en-US" sz="1500" dirty="0" smtClean="0"/>
              <a:t> was born in village </a:t>
            </a:r>
            <a:r>
              <a:rPr lang="en-US" sz="1500" dirty="0" err="1" smtClean="0"/>
              <a:t>Maroda</a:t>
            </a:r>
            <a:r>
              <a:rPr lang="en-US" sz="1500" dirty="0" smtClean="0"/>
              <a:t> near </a:t>
            </a:r>
            <a:r>
              <a:rPr lang="en-US" sz="1500" dirty="0" err="1" smtClean="0"/>
              <a:t>Tehri</a:t>
            </a:r>
            <a:r>
              <a:rPr lang="en-US" sz="1500" dirty="0" smtClean="0"/>
              <a:t>, </a:t>
            </a:r>
            <a:r>
              <a:rPr lang="en-US" sz="1500" dirty="0" err="1" smtClean="0"/>
              <a:t>Uttarakhand</a:t>
            </a:r>
            <a:r>
              <a:rPr lang="en-US" sz="1500" dirty="0" smtClean="0"/>
              <a:t> on 9 January 1927. He claimed in a function arranged at Kolkata, that his ancestors bearing surname </a:t>
            </a:r>
            <a:r>
              <a:rPr lang="en-US" sz="1500" dirty="0" err="1" smtClean="0"/>
              <a:t>Bandyopadhyaya</a:t>
            </a:r>
            <a:r>
              <a:rPr lang="en-US" sz="1500" dirty="0" smtClean="0"/>
              <a:t>, migrated from Bengal to </a:t>
            </a:r>
            <a:r>
              <a:rPr lang="en-US" sz="1500" dirty="0" err="1" smtClean="0"/>
              <a:t>Tehri</a:t>
            </a:r>
            <a:r>
              <a:rPr lang="en-US" sz="1500" dirty="0" smtClean="0"/>
              <a:t>, some 800 years ago. Early on, he fought against </a:t>
            </a:r>
            <a:r>
              <a:rPr lang="en-US" sz="1500" dirty="0" err="1" smtClean="0"/>
              <a:t>untouchability</a:t>
            </a:r>
            <a:r>
              <a:rPr lang="en-US" sz="1500" dirty="0" smtClean="0"/>
              <a:t> and later started </a:t>
            </a:r>
            <a:r>
              <a:rPr lang="en-US" sz="1500" dirty="0" err="1" smtClean="0"/>
              <a:t>organising</a:t>
            </a:r>
            <a:r>
              <a:rPr lang="en-US" sz="1500" dirty="0" smtClean="0"/>
              <a:t> hill women in his anti-liquor drive from 1965 to 1970. He started social activities at the age of thirteen, under the guidance of </a:t>
            </a:r>
            <a:r>
              <a:rPr lang="en-US" sz="1500" dirty="0" err="1" smtClean="0"/>
              <a:t>Shri</a:t>
            </a:r>
            <a:r>
              <a:rPr lang="en-US" sz="1500" dirty="0" smtClean="0"/>
              <a:t> Dev </a:t>
            </a:r>
            <a:r>
              <a:rPr lang="en-US" sz="1500" dirty="0" err="1" smtClean="0"/>
              <a:t>Suman</a:t>
            </a:r>
            <a:r>
              <a:rPr lang="en-US" sz="1500" dirty="0" smtClean="0"/>
              <a:t>, who was a nationalist spreading message of non-violence</a:t>
            </a:r>
            <a:r>
              <a:rPr lang="en-US" sz="1500" baseline="30000" dirty="0" smtClean="0"/>
              <a:t> </a:t>
            </a:r>
            <a:r>
              <a:rPr lang="en-US" sz="1500" dirty="0" smtClean="0"/>
              <a:t>and he was with the Congress party of Uttar Pradesh (India) at the time of </a:t>
            </a:r>
            <a:r>
              <a:rPr lang="en-US" sz="1500" dirty="0" err="1" smtClean="0"/>
              <a:t>Independence.Bahuguna</a:t>
            </a:r>
            <a:r>
              <a:rPr lang="en-US" sz="1500" dirty="0" smtClean="0"/>
              <a:t> also </a:t>
            </a:r>
            <a:r>
              <a:rPr lang="en-US" sz="1500" dirty="0" err="1" smtClean="0"/>
              <a:t>mobilised</a:t>
            </a:r>
            <a:r>
              <a:rPr lang="en-US" sz="1500" dirty="0" smtClean="0"/>
              <a:t> people against colonial rule before 1947.He adopted </a:t>
            </a:r>
            <a:r>
              <a:rPr lang="en-US" sz="1500" dirty="0" err="1" smtClean="0"/>
              <a:t>Gandhian</a:t>
            </a:r>
            <a:r>
              <a:rPr lang="en-US" sz="1500" dirty="0" smtClean="0"/>
              <a:t> principles in his life and married his wife </a:t>
            </a:r>
            <a:r>
              <a:rPr lang="en-US" sz="1500" dirty="0" err="1" smtClean="0"/>
              <a:t>Vimla</a:t>
            </a:r>
            <a:r>
              <a:rPr lang="en-US" sz="1500" dirty="0" smtClean="0"/>
              <a:t> with the condition that they would live among rural people and establish ashram in </a:t>
            </a:r>
            <a:r>
              <a:rPr lang="en-US" sz="1500" dirty="0" err="1" smtClean="0"/>
              <a:t>village.Inspired</a:t>
            </a:r>
            <a:r>
              <a:rPr lang="en-US" sz="1500" dirty="0" smtClean="0"/>
              <a:t> by Gandhi, he walked through Himalayan forests and hills, covering more than 4,700 </a:t>
            </a:r>
            <a:r>
              <a:rPr lang="en-US" sz="1500" dirty="0" err="1" smtClean="0"/>
              <a:t>kilometres</a:t>
            </a:r>
            <a:r>
              <a:rPr lang="en-US" sz="1500" dirty="0" smtClean="0"/>
              <a:t> on foot and observed the damage done by mega developmental projects on the fragile eco-system of the Himalayas and subsequent degradation of social life in villages.</a:t>
            </a:r>
            <a:endParaRPr lang="en-US" sz="1500" dirty="0"/>
          </a:p>
        </p:txBody>
      </p:sp>
      <p:sp>
        <p:nvSpPr>
          <p:cNvPr id="2" name="Title 1"/>
          <p:cNvSpPr>
            <a:spLocks noGrp="1"/>
          </p:cNvSpPr>
          <p:nvPr>
            <p:ph type="title"/>
          </p:nvPr>
        </p:nvSpPr>
        <p:spPr/>
        <p:txBody>
          <a:bodyPr>
            <a:normAutofit fontScale="90000"/>
          </a:bodyPr>
          <a:lstStyle/>
          <a:p>
            <a:r>
              <a:rPr lang="en-US" sz="3600" dirty="0" smtClean="0"/>
              <a:t>A brief introduction to </a:t>
            </a:r>
            <a:r>
              <a:rPr lang="en-US" sz="3600" dirty="0" err="1" smtClean="0"/>
              <a:t>Sunderlal</a:t>
            </a:r>
            <a:r>
              <a:rPr lang="en-US" sz="3600" dirty="0" smtClean="0"/>
              <a:t> </a:t>
            </a:r>
            <a:r>
              <a:rPr lang="en-US" sz="3600" dirty="0" err="1" smtClean="0"/>
              <a:t>Bahuguna</a:t>
            </a:r>
            <a:endParaRPr lang="en-US" sz="3600" dirty="0"/>
          </a:p>
        </p:txBody>
      </p:sp>
      <p:sp>
        <p:nvSpPr>
          <p:cNvPr id="7" name="Rectangle 6"/>
          <p:cNvSpPr/>
          <p:nvPr/>
        </p:nvSpPr>
        <p:spPr>
          <a:xfrm>
            <a:off x="5638800" y="1828800"/>
            <a:ext cx="3048000" cy="381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5638800" y="1752600"/>
            <a:ext cx="3200400" cy="4572000"/>
          </a:xfrm>
          <a:prstGeom prst="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1028" name="Picture 4" descr="Sunderlal Bahuguna at New Tehri cropped.jpg"/>
          <p:cNvPicPr>
            <a:picLocks noChangeAspect="1" noChangeArrowheads="1"/>
          </p:cNvPicPr>
          <p:nvPr/>
        </p:nvPicPr>
        <p:blipFill>
          <a:blip r:embed="rId2"/>
          <a:srcRect/>
          <a:stretch>
            <a:fillRect/>
          </a:stretch>
        </p:blipFill>
        <p:spPr bwMode="auto">
          <a:xfrm>
            <a:off x="5562600" y="1447800"/>
            <a:ext cx="3352800" cy="4876800"/>
          </a:xfrm>
          <a:prstGeom prst="rect">
            <a:avLst/>
          </a:prstGeom>
          <a:noFill/>
        </p:spPr>
      </p:pic>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457200"/>
            <a:ext cx="8305800" cy="5550091"/>
          </a:xfrm>
        </p:spPr>
        <p:txBody>
          <a:bodyPr>
            <a:normAutofit/>
          </a:bodyPr>
          <a:lstStyle/>
          <a:p>
            <a:r>
              <a:rPr lang="en-US" sz="3200" dirty="0" smtClean="0"/>
              <a:t>He changed the former Motto of the movement- “ Ecology is permanent Economy”.</a:t>
            </a:r>
          </a:p>
          <a:p>
            <a:r>
              <a:rPr lang="en-US" sz="3200" dirty="0" smtClean="0"/>
              <a:t>Soil is ours, water is ours, ours are these forests, our forefathers raised them, its our duty to protect them.</a:t>
            </a:r>
          </a:p>
          <a:p>
            <a:r>
              <a:rPr lang="en-US" sz="3200" dirty="0" smtClean="0"/>
              <a:t>Forest </a:t>
            </a:r>
            <a:r>
              <a:rPr lang="en-US" sz="3200" dirty="0" err="1" smtClean="0"/>
              <a:t>Satyagrah</a:t>
            </a:r>
            <a:r>
              <a:rPr lang="en-US" sz="3200" dirty="0" smtClean="0"/>
              <a:t>- named by the media.</a:t>
            </a:r>
          </a:p>
          <a:p>
            <a:r>
              <a:rPr lang="en-US" sz="3200" dirty="0" smtClean="0"/>
              <a:t>In 1987 </a:t>
            </a:r>
            <a:r>
              <a:rPr lang="en-US" sz="3200" dirty="0" err="1" smtClean="0"/>
              <a:t>Chipko</a:t>
            </a:r>
            <a:r>
              <a:rPr lang="en-US" sz="3200" dirty="0" smtClean="0"/>
              <a:t> movement was awarded ‘ Right Livelihood Award’.</a:t>
            </a:r>
            <a:endParaRPr lang="en-US" sz="3200" dirty="0"/>
          </a:p>
        </p:txBody>
      </p:sp>
    </p:spTree>
    <p:extLst>
      <p:ext uri="{BB962C8B-B14F-4D97-AF65-F5344CB8AC3E}">
        <p14:creationId xmlns:p14="http://schemas.microsoft.com/office/powerpoint/2010/main" val="7266768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just">
              <a:buNone/>
            </a:pPr>
            <a:r>
              <a:rPr lang="en-US" dirty="0" smtClean="0"/>
              <a:t>	</a:t>
            </a:r>
            <a:r>
              <a:rPr lang="en-US" sz="2400" dirty="0" smtClean="0"/>
              <a:t>The news soon reached the state capital, where the then state Chief Minister, </a:t>
            </a:r>
            <a:r>
              <a:rPr lang="en-US" sz="2400" dirty="0" err="1" smtClean="0"/>
              <a:t>Hemwati</a:t>
            </a:r>
            <a:r>
              <a:rPr lang="en-US" sz="2400" dirty="0" smtClean="0"/>
              <a:t> </a:t>
            </a:r>
            <a:r>
              <a:rPr lang="en-US" sz="2400" dirty="0" err="1" smtClean="0"/>
              <a:t>Nandan</a:t>
            </a:r>
            <a:r>
              <a:rPr lang="en-US" sz="2400" dirty="0" smtClean="0"/>
              <a:t> </a:t>
            </a:r>
            <a:r>
              <a:rPr lang="en-US" sz="2400" dirty="0" err="1" smtClean="0"/>
              <a:t>Bahuguna</a:t>
            </a:r>
            <a:r>
              <a:rPr lang="en-US" sz="2400" dirty="0" smtClean="0"/>
              <a:t>, set up a committee to look into the matter, which eventually ruled in </a:t>
            </a:r>
            <a:r>
              <a:rPr lang="en-US" sz="2400" dirty="0" err="1" smtClean="0"/>
              <a:t>favour</a:t>
            </a:r>
            <a:r>
              <a:rPr lang="en-US" sz="2400" dirty="0" smtClean="0"/>
              <a:t> of the villagers. This became a turning point in the history of eco-development struggles in the region and around the world.</a:t>
            </a:r>
          </a:p>
          <a:p>
            <a:pPr algn="just">
              <a:buNone/>
            </a:pPr>
            <a:r>
              <a:rPr lang="en-US" sz="2400" dirty="0" smtClean="0"/>
              <a:t>	The movement achieved a victory when the government issued a ban on felling of trees in the Himalayan regions for fifteen years in 1980 by then Prime Minister </a:t>
            </a:r>
            <a:r>
              <a:rPr lang="en-US" sz="2400" dirty="0" err="1" smtClean="0"/>
              <a:t>Indira</a:t>
            </a:r>
            <a:r>
              <a:rPr lang="en-US" sz="2400" dirty="0" smtClean="0"/>
              <a:t> Gandhi, until the green cover was fully restored.</a:t>
            </a:r>
            <a:r>
              <a:rPr lang="en-US" sz="2400" baseline="30000" dirty="0" smtClean="0"/>
              <a:t> </a:t>
            </a:r>
            <a:r>
              <a:rPr lang="en-US" sz="2400" dirty="0" smtClean="0"/>
              <a:t>One of the prominent </a:t>
            </a:r>
            <a:r>
              <a:rPr lang="en-US" sz="2400" dirty="0" err="1" smtClean="0"/>
              <a:t>Chipko</a:t>
            </a:r>
            <a:r>
              <a:rPr lang="en-US" sz="2400" dirty="0" smtClean="0"/>
              <a:t> leaders, </a:t>
            </a:r>
            <a:r>
              <a:rPr lang="en-US" sz="2400" dirty="0" err="1" smtClean="0"/>
              <a:t>Gandhian</a:t>
            </a:r>
            <a:r>
              <a:rPr lang="en-US" sz="2400" dirty="0" smtClean="0"/>
              <a:t> </a:t>
            </a:r>
            <a:r>
              <a:rPr lang="en-US" sz="2400" dirty="0" err="1" smtClean="0"/>
              <a:t>Sunderlal</a:t>
            </a:r>
            <a:r>
              <a:rPr lang="en-US" sz="2400" dirty="0" smtClean="0"/>
              <a:t> </a:t>
            </a:r>
            <a:r>
              <a:rPr lang="en-US" sz="2400" dirty="0" err="1" smtClean="0"/>
              <a:t>Bahuguna</a:t>
            </a:r>
            <a:r>
              <a:rPr lang="en-US" sz="2400" dirty="0" smtClean="0"/>
              <a:t>, took a 5,000 </a:t>
            </a:r>
            <a:r>
              <a:rPr lang="en-US" sz="2400" dirty="0" err="1" smtClean="0"/>
              <a:t>kilometre</a:t>
            </a:r>
            <a:r>
              <a:rPr lang="en-US" sz="2400" dirty="0" smtClean="0"/>
              <a:t> trans-Himalaya foot march in 1981–83, spreading the </a:t>
            </a:r>
            <a:r>
              <a:rPr lang="en-US" sz="2400" dirty="0" err="1" smtClean="0"/>
              <a:t>Chipko</a:t>
            </a:r>
            <a:r>
              <a:rPr lang="en-US" sz="2400" dirty="0" smtClean="0"/>
              <a:t> message to a far greater area.</a:t>
            </a:r>
            <a:endParaRPr lang="en-US" sz="2400" dirty="0"/>
          </a:p>
        </p:txBody>
      </p:sp>
      <p:sp>
        <p:nvSpPr>
          <p:cNvPr id="2" name="Title 1"/>
          <p:cNvSpPr>
            <a:spLocks noGrp="1"/>
          </p:cNvSpPr>
          <p:nvPr>
            <p:ph type="title"/>
          </p:nvPr>
        </p:nvSpPr>
        <p:spPr/>
        <p:txBody>
          <a:bodyPr/>
          <a:lstStyle/>
          <a:p>
            <a:r>
              <a:rPr lang="en-US" dirty="0" smtClean="0"/>
              <a:t>Effect of the movement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TotalTime>
  <Words>312</Words>
  <Application>Microsoft Office PowerPoint</Application>
  <PresentationFormat>On-screen Show (4:3)</PresentationFormat>
  <Paragraphs>33</Paragraphs>
  <Slides>11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Edwardian Script ITC</vt:lpstr>
      <vt:lpstr>Franklin Gothic Demi Cond</vt:lpstr>
      <vt:lpstr>Lucida Sans Unicode</vt:lpstr>
      <vt:lpstr>Verdana</vt:lpstr>
      <vt:lpstr>Wingdings</vt:lpstr>
      <vt:lpstr>Wingdings 2</vt:lpstr>
      <vt:lpstr>Wingdings 3</vt:lpstr>
      <vt:lpstr>Concourse</vt:lpstr>
      <vt:lpstr>Chipku Movement –An Environmental Movement of India</vt:lpstr>
      <vt:lpstr>Basic Aim of the Chipku movement</vt:lpstr>
      <vt:lpstr>Background of the  Movement</vt:lpstr>
      <vt:lpstr>Course of the Movement </vt:lpstr>
      <vt:lpstr>PowerPoint Presentation</vt:lpstr>
      <vt:lpstr>PowerPoint Presentation</vt:lpstr>
      <vt:lpstr>A brief introduction to Sunderlal Bahuguna</vt:lpstr>
      <vt:lpstr>PowerPoint Presentation</vt:lpstr>
      <vt:lpstr>Effect of the movement</vt:lpstr>
      <vt:lpstr>Features of the movement</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Chipku Movement –An Environmental Movement of India</dc:title>
  <dc:creator>hp</dc:creator>
  <cp:lastModifiedBy>share</cp:lastModifiedBy>
  <cp:revision>22</cp:revision>
  <dcterms:created xsi:type="dcterms:W3CDTF">2019-03-18T07:34:17Z</dcterms:created>
  <dcterms:modified xsi:type="dcterms:W3CDTF">2019-03-25T04:14:45Z</dcterms:modified>
</cp:coreProperties>
</file>