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47" autoAdjust="0"/>
    <p:restoredTop sz="94660"/>
  </p:normalViewPr>
  <p:slideViewPr>
    <p:cSldViewPr>
      <p:cViewPr varScale="1">
        <p:scale>
          <a:sx n="82" d="100"/>
          <a:sy n="82" d="100"/>
        </p:scale>
        <p:origin x="-1498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8116-9313-41E7-BD8D-306E054E07D2}" type="datetimeFigureOut">
              <a:rPr lang="en-IN" smtClean="0"/>
              <a:pPr/>
              <a:t>25-05-2022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7B60-B70E-4779-B9E0-C6050E8A1B3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8116-9313-41E7-BD8D-306E054E07D2}" type="datetimeFigureOut">
              <a:rPr lang="en-IN" smtClean="0"/>
              <a:pPr/>
              <a:t>25-05-2022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7B60-B70E-4779-B9E0-C6050E8A1B3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8116-9313-41E7-BD8D-306E054E07D2}" type="datetimeFigureOut">
              <a:rPr lang="en-IN" smtClean="0"/>
              <a:pPr/>
              <a:t>25-05-2022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7B60-B70E-4779-B9E0-C6050E8A1B3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8116-9313-41E7-BD8D-306E054E07D2}" type="datetimeFigureOut">
              <a:rPr lang="en-IN" smtClean="0"/>
              <a:pPr/>
              <a:t>25-05-2022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7B60-B70E-4779-B9E0-C6050E8A1B3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8116-9313-41E7-BD8D-306E054E07D2}" type="datetimeFigureOut">
              <a:rPr lang="en-IN" smtClean="0"/>
              <a:pPr/>
              <a:t>25-05-2022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7B60-B70E-4779-B9E0-C6050E8A1B3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8116-9313-41E7-BD8D-306E054E07D2}" type="datetimeFigureOut">
              <a:rPr lang="en-IN" smtClean="0"/>
              <a:pPr/>
              <a:t>25-05-2022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7B60-B70E-4779-B9E0-C6050E8A1B3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8116-9313-41E7-BD8D-306E054E07D2}" type="datetimeFigureOut">
              <a:rPr lang="en-IN" smtClean="0"/>
              <a:pPr/>
              <a:t>25-05-2022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7B60-B70E-4779-B9E0-C6050E8A1B3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8116-9313-41E7-BD8D-306E054E07D2}" type="datetimeFigureOut">
              <a:rPr lang="en-IN" smtClean="0"/>
              <a:pPr/>
              <a:t>25-05-2022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7B60-B70E-4779-B9E0-C6050E8A1B3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8116-9313-41E7-BD8D-306E054E07D2}" type="datetimeFigureOut">
              <a:rPr lang="en-IN" smtClean="0"/>
              <a:pPr/>
              <a:t>25-05-2022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7B60-B70E-4779-B9E0-C6050E8A1B3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8116-9313-41E7-BD8D-306E054E07D2}" type="datetimeFigureOut">
              <a:rPr lang="en-IN" smtClean="0"/>
              <a:pPr/>
              <a:t>25-05-2022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7B60-B70E-4779-B9E0-C6050E8A1B3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8116-9313-41E7-BD8D-306E054E07D2}" type="datetimeFigureOut">
              <a:rPr lang="en-IN" smtClean="0"/>
              <a:pPr/>
              <a:t>25-05-2022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2AE7B60-B70E-4779-B9E0-C6050E8A1B3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C78116-9313-41E7-BD8D-306E054E07D2}" type="datetimeFigureOut">
              <a:rPr lang="en-IN" smtClean="0"/>
              <a:pPr/>
              <a:t>25-05-2022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AE7B60-B70E-4779-B9E0-C6050E8A1B3A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836712"/>
            <a:ext cx="7851648" cy="995536"/>
          </a:xfrm>
        </p:spPr>
        <p:txBody>
          <a:bodyPr/>
          <a:lstStyle/>
          <a:p>
            <a:pPr algn="ctr"/>
            <a:r>
              <a:rPr lang="en-US" sz="4800" b="0" u="sng" dirty="0" smtClean="0">
                <a:solidFill>
                  <a:srgbClr val="FF0000"/>
                </a:solidFill>
                <a:latin typeface="Algerian" pitchFamily="82" charset="0"/>
              </a:rPr>
              <a:t>BLACKBODY RADIATION</a:t>
            </a:r>
            <a:endParaRPr lang="en-IN" b="0" u="sng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27984" y="3501008"/>
            <a:ext cx="4392488" cy="2736304"/>
          </a:xfrm>
          <a:ln>
            <a:noFill/>
          </a:ln>
        </p:spPr>
        <p:txBody>
          <a:bodyPr>
            <a:normAutofit fontScale="62500" lnSpcReduction="20000"/>
          </a:bodyPr>
          <a:lstStyle/>
          <a:p>
            <a:pPr algn="ctr"/>
            <a:r>
              <a:rPr lang="en-US" u="sng" dirty="0" smtClean="0">
                <a:latin typeface="Algerian" pitchFamily="82" charset="0"/>
              </a:rPr>
              <a:t>SUBMITTED BY</a:t>
            </a:r>
            <a:endParaRPr lang="en-US" dirty="0">
              <a:latin typeface="Algerian" pitchFamily="82" charset="0"/>
            </a:endParaRPr>
          </a:p>
          <a:p>
            <a:pPr algn="l"/>
            <a:r>
              <a:rPr lang="en-US" dirty="0" err="1" smtClean="0"/>
              <a:t>Arunjyoti</a:t>
            </a:r>
            <a:r>
              <a:rPr lang="en-US" dirty="0" smtClean="0"/>
              <a:t> </a:t>
            </a:r>
            <a:r>
              <a:rPr lang="en-US" dirty="0" err="1" smtClean="0"/>
              <a:t>Nath</a:t>
            </a:r>
            <a:endParaRPr lang="en-US" dirty="0" smtClean="0"/>
          </a:p>
          <a:p>
            <a:pPr algn="l"/>
            <a:r>
              <a:rPr lang="en-US" dirty="0" err="1" smtClean="0"/>
              <a:t>Naseer</a:t>
            </a:r>
            <a:r>
              <a:rPr lang="en-US" dirty="0" smtClean="0"/>
              <a:t> Ali </a:t>
            </a:r>
            <a:r>
              <a:rPr lang="en-US" dirty="0" err="1" smtClean="0"/>
              <a:t>Hazarika</a:t>
            </a:r>
            <a:endParaRPr lang="en-US" dirty="0" smtClean="0"/>
          </a:p>
          <a:p>
            <a:pPr algn="l"/>
            <a:r>
              <a:rPr lang="en-US" dirty="0" err="1" smtClean="0"/>
              <a:t>Partha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ratim</a:t>
            </a:r>
            <a:r>
              <a:rPr lang="en-US" dirty="0" smtClean="0"/>
              <a:t>  </a:t>
            </a:r>
            <a:r>
              <a:rPr lang="en-US" dirty="0" err="1" smtClean="0"/>
              <a:t>Khanikar</a:t>
            </a:r>
            <a:endParaRPr lang="en-US" dirty="0" smtClean="0"/>
          </a:p>
          <a:p>
            <a:pPr algn="l"/>
            <a:r>
              <a:rPr lang="en-US" dirty="0" err="1" smtClean="0"/>
              <a:t>Moffijul</a:t>
            </a:r>
            <a:r>
              <a:rPr lang="en-US" dirty="0" smtClean="0"/>
              <a:t> </a:t>
            </a:r>
            <a:r>
              <a:rPr lang="en-US" dirty="0" smtClean="0"/>
              <a:t>Ali</a:t>
            </a:r>
          </a:p>
          <a:p>
            <a:pPr algn="l"/>
            <a:r>
              <a:rPr lang="en-IN" dirty="0" err="1" smtClean="0"/>
              <a:t>Gunin</a:t>
            </a:r>
            <a:r>
              <a:rPr lang="en-IN" dirty="0" smtClean="0"/>
              <a:t> </a:t>
            </a:r>
            <a:r>
              <a:rPr lang="en-IN" dirty="0" err="1" smtClean="0"/>
              <a:t>Changmai</a:t>
            </a:r>
            <a:endParaRPr lang="en-IN" dirty="0" smtClean="0"/>
          </a:p>
          <a:p>
            <a:pPr algn="l"/>
            <a:r>
              <a:rPr lang="en-IN" dirty="0" err="1" smtClean="0"/>
              <a:t>Rosan</a:t>
            </a:r>
            <a:r>
              <a:rPr lang="en-IN" dirty="0" smtClean="0"/>
              <a:t> </a:t>
            </a:r>
            <a:r>
              <a:rPr lang="en-IN" dirty="0" err="1" smtClean="0"/>
              <a:t>Bista</a:t>
            </a:r>
            <a:endParaRPr lang="en-US" dirty="0" smtClean="0"/>
          </a:p>
          <a:p>
            <a:pPr algn="l"/>
            <a:r>
              <a:rPr lang="en-US" dirty="0" smtClean="0"/>
              <a:t>BSC 4</a:t>
            </a:r>
            <a:r>
              <a:rPr lang="en-US" baseline="30000" dirty="0" smtClean="0"/>
              <a:t>th</a:t>
            </a:r>
            <a:r>
              <a:rPr lang="en-US" dirty="0" smtClean="0"/>
              <a:t> semester</a:t>
            </a:r>
          </a:p>
          <a:p>
            <a:pPr algn="l"/>
            <a:r>
              <a:rPr lang="en-US" dirty="0" smtClean="0"/>
              <a:t>Department of physics</a:t>
            </a:r>
          </a:p>
          <a:p>
            <a:pPr algn="l"/>
            <a:r>
              <a:rPr lang="en-US" dirty="0" smtClean="0"/>
              <a:t>L.T.K College</a:t>
            </a:r>
          </a:p>
        </p:txBody>
      </p:sp>
    </p:spTree>
    <p:extLst>
      <p:ext uri="{BB962C8B-B14F-4D97-AF65-F5344CB8AC3E}">
        <p14:creationId xmlns:p14="http://schemas.microsoft.com/office/powerpoint/2010/main" xmlns="" val="143458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158450"/>
            <a:ext cx="669674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Conclusion</a:t>
            </a:r>
            <a:r>
              <a:rPr lang="en-US" sz="2800" dirty="0" smtClean="0"/>
              <a:t>:  </a:t>
            </a:r>
            <a:r>
              <a:rPr lang="en-US" sz="2400" dirty="0" smtClean="0"/>
              <a:t>Although the blackbody is an idealization , because  no physical object absorbs 100% of incident radiation. A blackbody is physically realized by a small hole in the wall of a cavity radiator. 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xmlns="" val="313270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158450"/>
            <a:ext cx="669674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Conclusion</a:t>
            </a:r>
            <a:r>
              <a:rPr lang="en-US" sz="2800" dirty="0" smtClean="0"/>
              <a:t>:  </a:t>
            </a:r>
            <a:r>
              <a:rPr lang="en-US" sz="2400" dirty="0" smtClean="0"/>
              <a:t>Although the blackbody is an idealization , because  no physical object absorbs 100% of incident radiation. A blackbody is physically realized by a small hole in the wall of a cavity radiator. 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xmlns="" val="109674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3212976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2410672" y="2967335"/>
            <a:ext cx="43226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THANK YOU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4262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71599" y="1998132"/>
            <a:ext cx="4268917" cy="402582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63688" y="1628800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lgerian" pitchFamily="82" charset="0"/>
              </a:rPr>
              <a:t>INTRODUCTION:-</a:t>
            </a:r>
            <a:endParaRPr lang="en-IN" u="sng" dirty="0">
              <a:latin typeface="Algerian" pitchFamily="82" charset="0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457200" y="1935480"/>
            <a:ext cx="5122912" cy="480588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  The first clue to the quantum nature of radiation came from the study of thermal radiation emitted by a Blackbody.</a:t>
            </a:r>
            <a:endParaRPr lang="en-IN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 body, which absorbs radiation of all frequencies without reflecting back any radiation is known as a Blackbody. Radiation emitted by such a body is called blackbody radiation 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	In fact, there is no absolute blackbody but some bodies can approximately be treated as blackbodies. A good physical approximation of a blackbody is a cavity with a tiny hole and no other opening.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84168" y="609329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Fig: Approximation of a 	blackbody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74354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u="sng" dirty="0" smtClean="0">
                <a:latin typeface="Algerian" pitchFamily="82" charset="0"/>
              </a:rPr>
              <a:t>Characteristics of Blackbody radiation:-</a:t>
            </a:r>
            <a:endParaRPr lang="en-IN" sz="3200" b="1" u="sng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At a given temperature, the radiated intensity increases with increasing frequency, reaches a maximum at a certain frequency “</a:t>
            </a:r>
            <a:r>
              <a:rPr lang="el-GR" dirty="0" smtClean="0">
                <a:latin typeface="Constantia"/>
              </a:rPr>
              <a:t>ν</a:t>
            </a:r>
            <a:r>
              <a:rPr lang="en-US" sz="1100" dirty="0" smtClean="0">
                <a:latin typeface="Constantia"/>
              </a:rPr>
              <a:t>max</a:t>
            </a:r>
            <a:r>
              <a:rPr lang="en-US" dirty="0" smtClean="0">
                <a:latin typeface="Constantia"/>
              </a:rPr>
              <a:t>” and the decreases towards the high frequency end of the spectrum.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onstantia"/>
              </a:rPr>
              <a:t>With rise in temperature, the rang of frequencies becomes wider.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onstantia"/>
              </a:rPr>
              <a:t>As the temperature is increased, the peak of the curve shifts towards the direction of higher frequencies.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onstantia"/>
              </a:rPr>
              <a:t>The intensity  or power of the emitted radiation increases with temperature.</a:t>
            </a:r>
          </a:p>
        </p:txBody>
      </p:sp>
    </p:spTree>
    <p:extLst>
      <p:ext uri="{BB962C8B-B14F-4D97-AF65-F5344CB8AC3E}">
        <p14:creationId xmlns:p14="http://schemas.microsoft.com/office/powerpoint/2010/main" xmlns="" val="20259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u="sng" dirty="0" smtClean="0">
                <a:latin typeface="Algerian" pitchFamily="82" charset="0"/>
              </a:rPr>
              <a:t>Laws of blackbody radiation</a:t>
            </a:r>
            <a:r>
              <a:rPr lang="en-IN" sz="4000" u="sng" dirty="0" smtClean="0">
                <a:latin typeface="Algerian" pitchFamily="82" charset="0"/>
              </a:rPr>
              <a:t>:-</a:t>
            </a:r>
            <a:endParaRPr lang="en-IN" sz="4000" u="sng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❶    </a:t>
            </a:r>
            <a:r>
              <a:rPr lang="en-US" b="1" u="sng" dirty="0" smtClean="0"/>
              <a:t>Kirchhoff’s Law</a:t>
            </a:r>
            <a:r>
              <a:rPr lang="en-US" u="sng" dirty="0" smtClean="0"/>
              <a:t>:-</a:t>
            </a:r>
            <a:r>
              <a:rPr lang="en-US" u="sng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The emissivity of a blackbody,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>
                <a:latin typeface="Constantia"/>
              </a:rPr>
              <a:t>ε</a:t>
            </a:r>
            <a:r>
              <a:rPr lang="en-US" dirty="0" smtClean="0">
                <a:latin typeface="Constantia"/>
              </a:rPr>
              <a:t>=E</a:t>
            </a:r>
            <a:r>
              <a:rPr lang="en-US" sz="2400" baseline="-18000" dirty="0" smtClean="0">
                <a:latin typeface="Constantia"/>
              </a:rPr>
              <a:t>E</a:t>
            </a:r>
            <a:r>
              <a:rPr lang="en-US" dirty="0" smtClean="0">
                <a:latin typeface="Constantia"/>
              </a:rPr>
              <a:t>/E</a:t>
            </a:r>
            <a:r>
              <a:rPr lang="en-US" sz="2800" baseline="-25000" dirty="0">
                <a:latin typeface="Constantia"/>
              </a:rPr>
              <a:t>A</a:t>
            </a:r>
            <a:endParaRPr lang="en-US" sz="2800" baseline="-25000" dirty="0" smtClean="0">
              <a:latin typeface="Constantia"/>
            </a:endParaRPr>
          </a:p>
          <a:p>
            <a:pPr marL="0" indent="0">
              <a:buNone/>
            </a:pPr>
            <a:r>
              <a:rPr lang="en-US" dirty="0" smtClean="0">
                <a:latin typeface="Constantia"/>
              </a:rPr>
              <a:t>	Here, emissive power (</a:t>
            </a:r>
            <a:r>
              <a:rPr lang="en-US" dirty="0" smtClean="0"/>
              <a:t>E</a:t>
            </a:r>
            <a:r>
              <a:rPr lang="en-US" sz="2400" baseline="-25000" dirty="0" smtClean="0"/>
              <a:t>E</a:t>
            </a:r>
            <a:r>
              <a:rPr lang="en-US" dirty="0" smtClean="0"/>
              <a:t>) means the energy emitted by the body per unit area per unit time and absorptive power (E</a:t>
            </a:r>
            <a:r>
              <a:rPr lang="en-US" sz="2800" baseline="-25000" dirty="0" smtClean="0"/>
              <a:t>A</a:t>
            </a:r>
            <a:r>
              <a:rPr lang="en-US" dirty="0" smtClean="0"/>
              <a:t>) refers to the incident energy absorbed by the body per unit area per unit time.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402993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9552" y="476672"/>
            <a:ext cx="8136904" cy="5427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 startAt="2"/>
            </a:pPr>
            <a:endParaRPr lang="en-US" sz="2600" u="sng" dirty="0" smtClean="0"/>
          </a:p>
          <a:p>
            <a:r>
              <a:rPr lang="en-US" sz="2600" b="1" dirty="0" smtClean="0"/>
              <a:t>❷    </a:t>
            </a:r>
            <a:r>
              <a:rPr lang="en-US" sz="2600" b="1" u="sng" dirty="0" smtClean="0"/>
              <a:t>Stefan-Boltzmann Law </a:t>
            </a:r>
            <a:r>
              <a:rPr lang="en-US" sz="2600" u="sng" dirty="0" smtClean="0"/>
              <a:t>:-</a:t>
            </a:r>
          </a:p>
          <a:p>
            <a:endParaRPr lang="en-US" sz="2600" u="sng" dirty="0"/>
          </a:p>
          <a:p>
            <a:r>
              <a:rPr lang="en-US" sz="2600" dirty="0"/>
              <a:t>	</a:t>
            </a:r>
            <a:r>
              <a:rPr lang="en-US" sz="2600" dirty="0" smtClean="0"/>
              <a:t> </a:t>
            </a:r>
          </a:p>
          <a:p>
            <a:r>
              <a:rPr lang="en-US" sz="2600" dirty="0" smtClean="0"/>
              <a:t> According to the Stefan-Boltzmann Law,  </a:t>
            </a:r>
          </a:p>
          <a:p>
            <a:r>
              <a:rPr lang="en-US" sz="2600" dirty="0"/>
              <a:t> </a:t>
            </a:r>
            <a:r>
              <a:rPr lang="en-US" sz="2600" dirty="0" smtClean="0"/>
              <a:t>          energy </a:t>
            </a:r>
            <a:r>
              <a:rPr lang="en-US" sz="2600" dirty="0"/>
              <a:t>r</a:t>
            </a:r>
            <a:r>
              <a:rPr lang="en-US" sz="2600" dirty="0" smtClean="0"/>
              <a:t>adiated,</a:t>
            </a:r>
          </a:p>
          <a:p>
            <a:endParaRPr lang="en-US" sz="2600" dirty="0" smtClean="0"/>
          </a:p>
          <a:p>
            <a:r>
              <a:rPr lang="en-US" sz="2600" dirty="0"/>
              <a:t>	</a:t>
            </a:r>
            <a:r>
              <a:rPr lang="en-US" sz="2600" dirty="0" smtClean="0"/>
              <a:t>		</a:t>
            </a:r>
            <a:r>
              <a:rPr lang="en-US" sz="2600" i="1" dirty="0" smtClean="0"/>
              <a:t>I = </a:t>
            </a:r>
            <a:r>
              <a:rPr lang="el-GR" sz="2600" i="1" dirty="0" smtClean="0">
                <a:latin typeface="Constantia"/>
              </a:rPr>
              <a:t>σ</a:t>
            </a:r>
            <a:r>
              <a:rPr lang="en-US" sz="2600" i="1" dirty="0" smtClean="0">
                <a:latin typeface="Constantia"/>
              </a:rPr>
              <a:t>T</a:t>
            </a:r>
            <a:r>
              <a:rPr lang="en-US" sz="2600" i="1" baseline="30000" dirty="0" smtClean="0">
                <a:latin typeface="Calibri" pitchFamily="34" charset="0"/>
                <a:cs typeface="Calibri" pitchFamily="34" charset="0"/>
              </a:rPr>
              <a:t>4</a:t>
            </a:r>
            <a:r>
              <a:rPr lang="en-US" sz="2600" i="1" dirty="0">
                <a:latin typeface="Calibri" pitchFamily="34" charset="0"/>
                <a:cs typeface="Calibri" pitchFamily="34" charset="0"/>
              </a:rPr>
              <a:t> </a:t>
            </a:r>
            <a:endParaRPr lang="en-US" sz="2600" i="1" dirty="0" smtClean="0">
              <a:latin typeface="Calibri" pitchFamily="34" charset="0"/>
              <a:cs typeface="Calibri" pitchFamily="34" charset="0"/>
            </a:endParaRPr>
          </a:p>
          <a:p>
            <a:endParaRPr lang="en-US" sz="2600" i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600" i="1" dirty="0" smtClean="0">
                <a:cs typeface="Calibri" pitchFamily="34" charset="0"/>
              </a:rPr>
              <a:t> </a:t>
            </a:r>
            <a:r>
              <a:rPr lang="en-US" sz="2600" dirty="0" smtClean="0">
                <a:cs typeface="Calibri" pitchFamily="34" charset="0"/>
              </a:rPr>
              <a:t>Where  </a:t>
            </a:r>
            <a:r>
              <a:rPr lang="el-GR" sz="2600" dirty="0" smtClean="0"/>
              <a:t>σ</a:t>
            </a:r>
            <a:r>
              <a:rPr lang="en-US" sz="2600" dirty="0"/>
              <a:t> </a:t>
            </a:r>
            <a:r>
              <a:rPr lang="en-US" sz="2600" dirty="0" smtClean="0"/>
              <a:t>= </a:t>
            </a:r>
            <a:r>
              <a:rPr lang="en-US" sz="2600" dirty="0" smtClean="0">
                <a:latin typeface="+mj-lt"/>
              </a:rPr>
              <a:t>5.67×10</a:t>
            </a:r>
            <a:r>
              <a:rPr lang="en-US" sz="2600" baseline="30000" dirty="0" smtClean="0">
                <a:latin typeface="+mj-lt"/>
              </a:rPr>
              <a:t>-8</a:t>
            </a:r>
            <a:r>
              <a:rPr lang="en-US" sz="2600" dirty="0">
                <a:latin typeface="+mj-lt"/>
              </a:rPr>
              <a:t> </a:t>
            </a:r>
            <a:r>
              <a:rPr lang="en-US" sz="2600" dirty="0" smtClean="0">
                <a:latin typeface="+mj-lt"/>
              </a:rPr>
              <a:t>W/m</a:t>
            </a:r>
            <a:r>
              <a:rPr lang="en-US" sz="2600" baseline="30000" dirty="0" smtClean="0">
                <a:latin typeface="+mj-lt"/>
              </a:rPr>
              <a:t>2</a:t>
            </a:r>
            <a:r>
              <a:rPr lang="en-US" sz="2600" dirty="0" smtClean="0">
                <a:latin typeface="+mj-lt"/>
              </a:rPr>
              <a:t>K</a:t>
            </a:r>
            <a:r>
              <a:rPr lang="en-US" sz="2600" baseline="30000" dirty="0" smtClean="0">
                <a:latin typeface="+mj-lt"/>
              </a:rPr>
              <a:t>4 </a:t>
            </a:r>
            <a:r>
              <a:rPr lang="en-US" sz="2600" dirty="0" smtClean="0">
                <a:latin typeface="+mj-lt"/>
              </a:rPr>
              <a:t> is the Stefan-Boltzmann constant and</a:t>
            </a:r>
            <a:r>
              <a:rPr lang="en-US" sz="2600" i="1" dirty="0" smtClean="0">
                <a:latin typeface="+mj-lt"/>
              </a:rPr>
              <a:t> T </a:t>
            </a:r>
            <a:r>
              <a:rPr lang="en-US" sz="2600" dirty="0" smtClean="0">
                <a:latin typeface="+mj-lt"/>
              </a:rPr>
              <a:t>is the absolute temperature of the blackbody.</a:t>
            </a:r>
            <a:endParaRPr lang="en-US" sz="2600" dirty="0">
              <a:latin typeface="+mj-lt"/>
            </a:endParaRPr>
          </a:p>
          <a:p>
            <a:endParaRPr lang="en-US" sz="2600" baseline="30000" dirty="0">
              <a:latin typeface="+mj-lt"/>
            </a:endParaRPr>
          </a:p>
          <a:p>
            <a:endParaRPr lang="en-US" sz="2600" baseline="30000" dirty="0" smtClean="0"/>
          </a:p>
        </p:txBody>
      </p:sp>
    </p:spTree>
    <p:extLst>
      <p:ext uri="{BB962C8B-B14F-4D97-AF65-F5344CB8AC3E}">
        <p14:creationId xmlns:p14="http://schemas.microsoft.com/office/powerpoint/2010/main" xmlns="" val="62762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196752"/>
            <a:ext cx="72008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❸</a:t>
            </a:r>
            <a:r>
              <a:rPr lang="en-US" sz="2800" dirty="0" smtClean="0"/>
              <a:t>     </a:t>
            </a:r>
            <a:r>
              <a:rPr lang="en-US" sz="2800" b="1" u="sng" dirty="0" smtClean="0"/>
              <a:t>Wien’s Displacement Law </a:t>
            </a:r>
            <a:r>
              <a:rPr lang="en-US" sz="2400" dirty="0" smtClean="0"/>
              <a:t>:</a:t>
            </a:r>
          </a:p>
          <a:p>
            <a:endParaRPr lang="en-US" sz="2400" dirty="0" smtClean="0"/>
          </a:p>
          <a:p>
            <a:r>
              <a:rPr lang="en-US" sz="2400" dirty="0" smtClean="0"/>
              <a:t>   Wien’s Displacement Law is expressed as, </a:t>
            </a:r>
          </a:p>
          <a:p>
            <a:r>
              <a:rPr lang="en-US" sz="2400" dirty="0" smtClean="0"/>
              <a:t>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             </a:t>
            </a:r>
            <a:r>
              <a:rPr lang="el-GR" sz="2400" dirty="0" smtClean="0"/>
              <a:t>λ</a:t>
            </a:r>
            <a:r>
              <a:rPr lang="en-US" sz="2400" baseline="-25000" dirty="0" smtClean="0"/>
              <a:t>max</a:t>
            </a:r>
            <a:r>
              <a:rPr lang="en-US" sz="2400" dirty="0" smtClean="0"/>
              <a:t>  = b/T</a:t>
            </a:r>
          </a:p>
          <a:p>
            <a:pPr algn="just"/>
            <a:r>
              <a:rPr lang="en-US" sz="2400" dirty="0" smtClean="0"/>
              <a:t>Where, b = </a:t>
            </a:r>
            <a:r>
              <a:rPr lang="en-US" sz="2400" b="1" dirty="0" smtClean="0"/>
              <a:t>2.898 × 10</a:t>
            </a:r>
            <a:r>
              <a:rPr lang="en-US" sz="2400" b="1" baseline="30000" dirty="0" smtClean="0"/>
              <a:t>-3 </a:t>
            </a:r>
            <a:r>
              <a:rPr lang="en-US" sz="2400" b="1" dirty="0" smtClean="0"/>
              <a:t> m K </a:t>
            </a:r>
            <a:r>
              <a:rPr lang="en-US" sz="2400" dirty="0" smtClean="0"/>
              <a:t>is Wien’s Displacement Constant.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/>
              <a:t> </a:t>
            </a:r>
            <a:r>
              <a:rPr lang="en-US" sz="2400" dirty="0" smtClean="0"/>
              <a:t>  This law can be expressed  in terms of frequency as :  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/>
              <a:t> </a:t>
            </a:r>
            <a:r>
              <a:rPr lang="en-US" sz="2400" dirty="0" smtClean="0"/>
              <a:t>                    </a:t>
            </a:r>
            <a:r>
              <a:rPr lang="el-GR" sz="2400" dirty="0" smtClean="0">
                <a:latin typeface="Constantia"/>
              </a:rPr>
              <a:t>ν</a:t>
            </a:r>
            <a:r>
              <a:rPr lang="en-US" sz="2400" baseline="-25000" dirty="0" smtClean="0">
                <a:latin typeface="Constantia"/>
              </a:rPr>
              <a:t>max </a:t>
            </a:r>
            <a:r>
              <a:rPr lang="en-US" sz="2400" dirty="0" smtClean="0">
                <a:latin typeface="Constantia"/>
              </a:rPr>
              <a:t>  = </a:t>
            </a:r>
            <a:r>
              <a:rPr lang="en-US" sz="2400" i="1" dirty="0" err="1" smtClean="0">
                <a:latin typeface="Constantia"/>
              </a:rPr>
              <a:t>cT</a:t>
            </a:r>
            <a:r>
              <a:rPr lang="en-US" sz="2400" i="1" dirty="0" smtClean="0">
                <a:latin typeface="Constantia"/>
              </a:rPr>
              <a:t>/b         </a:t>
            </a:r>
            <a:r>
              <a:rPr lang="en-US" sz="2400" dirty="0" smtClean="0">
                <a:latin typeface="Constantia"/>
              </a:rPr>
              <a:t> {</a:t>
            </a:r>
            <a:r>
              <a:rPr lang="el-GR" sz="2400" dirty="0"/>
              <a:t>λ</a:t>
            </a:r>
            <a:r>
              <a:rPr lang="en-US" sz="2400" baseline="-25000" dirty="0"/>
              <a:t>max</a:t>
            </a:r>
            <a:r>
              <a:rPr lang="en-US" sz="2400" dirty="0"/>
              <a:t> </a:t>
            </a:r>
            <a:r>
              <a:rPr lang="en-US" sz="2400" dirty="0" smtClean="0"/>
              <a:t> = </a:t>
            </a:r>
            <a:r>
              <a:rPr lang="en-US" sz="2400" i="1" dirty="0" smtClean="0"/>
              <a:t>c/</a:t>
            </a:r>
            <a:r>
              <a:rPr lang="en-US" sz="2400" i="1" dirty="0"/>
              <a:t> </a:t>
            </a:r>
            <a:r>
              <a:rPr lang="el-GR" sz="2400" i="1" dirty="0"/>
              <a:t>ν</a:t>
            </a:r>
            <a:r>
              <a:rPr lang="en-US" sz="2400" i="1" baseline="-25000" dirty="0"/>
              <a:t>max  </a:t>
            </a:r>
            <a:r>
              <a:rPr lang="en-US" sz="2400" i="1" dirty="0" smtClean="0"/>
              <a:t> </a:t>
            </a:r>
            <a:r>
              <a:rPr lang="en-US" sz="2400" dirty="0" smtClean="0"/>
              <a:t>}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Where, </a:t>
            </a:r>
            <a:r>
              <a:rPr lang="en-US" sz="2400" i="1" dirty="0" smtClean="0"/>
              <a:t>c  </a:t>
            </a:r>
            <a:r>
              <a:rPr lang="en-US" sz="2400" dirty="0" smtClean="0"/>
              <a:t>is the speed of light in vacuum and </a:t>
            </a:r>
            <a:r>
              <a:rPr lang="el-GR" sz="2400" dirty="0"/>
              <a:t>ν</a:t>
            </a:r>
            <a:r>
              <a:rPr lang="en-US" sz="2400" baseline="-25000" dirty="0"/>
              <a:t>max 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 is the frequency corresponding to the maximum spectral  intensity. </a:t>
            </a:r>
          </a:p>
          <a:p>
            <a:pPr algn="just"/>
            <a:endParaRPr lang="en-US" sz="24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97829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1027553"/>
            <a:ext cx="648072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❹     </a:t>
            </a:r>
            <a:r>
              <a:rPr lang="en-US" sz="2800" b="1" u="sng" dirty="0" smtClean="0"/>
              <a:t>Wien’s Distribution Law </a:t>
            </a:r>
            <a:r>
              <a:rPr lang="en-US" sz="2800" dirty="0" smtClean="0"/>
              <a:t>:</a:t>
            </a:r>
          </a:p>
          <a:p>
            <a:endParaRPr lang="en-US" sz="2800" dirty="0"/>
          </a:p>
          <a:p>
            <a:r>
              <a:rPr lang="en-US" sz="2800" dirty="0" smtClean="0"/>
              <a:t>Wien suggested that the energy density of radiation emitted by a black body  can be expressed as –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u( </a:t>
            </a:r>
            <a:r>
              <a:rPr lang="el-GR" sz="2800" dirty="0" smtClean="0">
                <a:latin typeface="Constantia"/>
              </a:rPr>
              <a:t>ν</a:t>
            </a:r>
            <a:r>
              <a:rPr lang="en-US" sz="2800" dirty="0" smtClean="0">
                <a:latin typeface="Constantia"/>
              </a:rPr>
              <a:t>,</a:t>
            </a:r>
            <a:r>
              <a:rPr lang="en-US" sz="2800" i="1" dirty="0" smtClean="0">
                <a:latin typeface="Constantia"/>
              </a:rPr>
              <a:t>T</a:t>
            </a:r>
            <a:r>
              <a:rPr lang="en-US" sz="2800" dirty="0" smtClean="0"/>
              <a:t>  ) = A</a:t>
            </a:r>
            <a:r>
              <a:rPr lang="el-GR" sz="2800" dirty="0"/>
              <a:t> </a:t>
            </a:r>
            <a:r>
              <a:rPr lang="el-GR" sz="2800" dirty="0" smtClean="0"/>
              <a:t>ν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e</a:t>
            </a:r>
            <a:r>
              <a:rPr lang="en-US" sz="2800" baseline="36000" dirty="0" smtClean="0"/>
              <a:t>-</a:t>
            </a:r>
            <a:r>
              <a:rPr lang="en-US" sz="2800" i="1" baseline="36000" dirty="0" smtClean="0"/>
              <a:t>h</a:t>
            </a:r>
            <a:r>
              <a:rPr lang="el-GR" sz="2800" i="1" baseline="36000" dirty="0" smtClean="0">
                <a:latin typeface="Constantia"/>
              </a:rPr>
              <a:t>ν</a:t>
            </a:r>
            <a:r>
              <a:rPr lang="en-US" sz="2800" i="1" baseline="36000" dirty="0" smtClean="0">
                <a:latin typeface="Constantia"/>
              </a:rPr>
              <a:t>/</a:t>
            </a:r>
            <a:r>
              <a:rPr lang="en-US" sz="2800" i="1" baseline="36000" dirty="0" err="1" smtClean="0">
                <a:latin typeface="Constantia"/>
              </a:rPr>
              <a:t>kT</a:t>
            </a:r>
            <a:r>
              <a:rPr lang="en-US" sz="2800" i="1" baseline="36000" dirty="0" smtClean="0">
                <a:latin typeface="Constantia"/>
              </a:rPr>
              <a:t> </a:t>
            </a:r>
          </a:p>
          <a:p>
            <a:r>
              <a:rPr lang="en-US" sz="2800" baseline="36000" dirty="0">
                <a:latin typeface="Constantia"/>
              </a:rPr>
              <a:t> </a:t>
            </a:r>
            <a:r>
              <a:rPr lang="en-US" sz="2800" baseline="36000" dirty="0" smtClean="0">
                <a:latin typeface="Constantia"/>
              </a:rPr>
              <a:t>        </a:t>
            </a:r>
          </a:p>
          <a:p>
            <a:r>
              <a:rPr lang="en-US" sz="2800" baseline="36000" dirty="0">
                <a:latin typeface="Constantia"/>
              </a:rPr>
              <a:t> </a:t>
            </a:r>
            <a:r>
              <a:rPr lang="en-US" sz="2800" baseline="36000" dirty="0" smtClean="0">
                <a:latin typeface="Constantia"/>
              </a:rPr>
              <a:t>                     </a:t>
            </a:r>
            <a:r>
              <a:rPr lang="en-US" sz="2800" dirty="0" smtClean="0">
                <a:latin typeface="Constantia"/>
              </a:rPr>
              <a:t> where,    </a:t>
            </a:r>
            <a:r>
              <a:rPr lang="en-US" sz="2800" i="1" dirty="0" smtClean="0">
                <a:latin typeface="Constantia"/>
              </a:rPr>
              <a:t>A  </a:t>
            </a:r>
            <a:r>
              <a:rPr lang="en-US" sz="2800" dirty="0" smtClean="0">
                <a:latin typeface="Constantia"/>
              </a:rPr>
              <a:t>is  a  constant  and </a:t>
            </a:r>
            <a:r>
              <a:rPr lang="en-US" sz="2800" i="1" dirty="0" smtClean="0">
                <a:latin typeface="Constantia"/>
              </a:rPr>
              <a:t> k = </a:t>
            </a:r>
            <a:r>
              <a:rPr lang="en-US" sz="2800" dirty="0" smtClean="0">
                <a:latin typeface="Constantia"/>
              </a:rPr>
              <a:t>1.38 × 10</a:t>
            </a:r>
            <a:r>
              <a:rPr lang="en-US" sz="2800" baseline="32000" dirty="0" smtClean="0">
                <a:latin typeface="Constantia"/>
              </a:rPr>
              <a:t>-23</a:t>
            </a:r>
            <a:r>
              <a:rPr lang="en-US" sz="2800" dirty="0" smtClean="0">
                <a:latin typeface="Constantia"/>
              </a:rPr>
              <a:t> JK</a:t>
            </a:r>
            <a:r>
              <a:rPr lang="en-US" sz="2800" baseline="30000" dirty="0" smtClean="0">
                <a:latin typeface="Constantia"/>
              </a:rPr>
              <a:t>-1  </a:t>
            </a:r>
            <a:r>
              <a:rPr lang="en-US" sz="2800" dirty="0" smtClean="0">
                <a:latin typeface="Constantia"/>
              </a:rPr>
              <a:t>is the Boltzmann constant.</a:t>
            </a:r>
            <a:endParaRPr lang="en-US" sz="2800" baseline="42000" dirty="0" smtClean="0">
              <a:latin typeface="Constantia"/>
            </a:endParaRPr>
          </a:p>
          <a:p>
            <a:r>
              <a:rPr lang="en-US" sz="2800" baseline="42000" dirty="0">
                <a:latin typeface="Constantia"/>
              </a:rPr>
              <a:t> </a:t>
            </a:r>
            <a:r>
              <a:rPr lang="en-US" sz="2800" baseline="42000" dirty="0" smtClean="0">
                <a:latin typeface="Constantia"/>
              </a:rPr>
              <a:t>                             </a:t>
            </a:r>
          </a:p>
          <a:p>
            <a:r>
              <a:rPr lang="en-US" sz="2800" baseline="42000" dirty="0" smtClean="0">
                <a:latin typeface="Constantia"/>
              </a:rPr>
              <a:t>           </a:t>
            </a:r>
            <a:endParaRPr lang="en-US" sz="2800" i="1" baseline="420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     </a:t>
            </a:r>
          </a:p>
          <a:p>
            <a:r>
              <a:rPr lang="en-US" sz="2800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4388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268760"/>
            <a:ext cx="71287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❺    </a:t>
            </a:r>
            <a:r>
              <a:rPr lang="en-US" sz="2800" b="1" u="sng" dirty="0" smtClean="0"/>
              <a:t>Rayleigh Jeans Law </a:t>
            </a:r>
            <a:r>
              <a:rPr lang="en-US" sz="2800" dirty="0" smtClean="0"/>
              <a:t>:  </a:t>
            </a:r>
          </a:p>
          <a:p>
            <a:endParaRPr lang="en-US" sz="2800" dirty="0"/>
          </a:p>
          <a:p>
            <a:r>
              <a:rPr lang="en-US" sz="2800" dirty="0" smtClean="0"/>
              <a:t>       Rayleigh – Jeans formula is expressed as,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   u(</a:t>
            </a:r>
            <a:r>
              <a:rPr lang="el-GR" sz="2800" dirty="0"/>
              <a:t>ν</a:t>
            </a:r>
            <a:r>
              <a:rPr lang="en-US" sz="2800" dirty="0" smtClean="0"/>
              <a:t>,</a:t>
            </a:r>
            <a:r>
              <a:rPr lang="en-US" sz="2800" i="1" dirty="0" smtClean="0"/>
              <a:t>T ) = </a:t>
            </a:r>
            <a:r>
              <a:rPr lang="en-US" sz="2800" dirty="0" smtClean="0"/>
              <a:t>8</a:t>
            </a:r>
            <a:r>
              <a:rPr lang="el-GR" sz="2800" i="1" dirty="0" smtClean="0">
                <a:latin typeface="Constantia"/>
              </a:rPr>
              <a:t>π</a:t>
            </a:r>
            <a:r>
              <a:rPr lang="en-US" sz="2800" i="1" dirty="0" smtClean="0">
                <a:latin typeface="Constantia"/>
              </a:rPr>
              <a:t>kTν</a:t>
            </a:r>
            <a:r>
              <a:rPr lang="en-US" sz="2800" i="1" baseline="30000" dirty="0" smtClean="0">
                <a:latin typeface="Constantia"/>
              </a:rPr>
              <a:t>2</a:t>
            </a:r>
            <a:r>
              <a:rPr lang="en-US" sz="2800" i="1" dirty="0" smtClean="0">
                <a:latin typeface="Constantia"/>
              </a:rPr>
              <a:t>/c</a:t>
            </a:r>
            <a:r>
              <a:rPr lang="en-US" sz="2800" i="1" baseline="36000" dirty="0" smtClean="0">
                <a:latin typeface="Constantia"/>
              </a:rPr>
              <a:t>3 </a:t>
            </a:r>
          </a:p>
          <a:p>
            <a:r>
              <a:rPr lang="en-US" sz="2800" baseline="36000" dirty="0">
                <a:latin typeface="Constantia"/>
              </a:rPr>
              <a:t> </a:t>
            </a:r>
            <a:r>
              <a:rPr lang="en-US" sz="2800" baseline="36000" dirty="0" smtClean="0">
                <a:latin typeface="Constantia"/>
              </a:rPr>
              <a:t>     </a:t>
            </a:r>
          </a:p>
          <a:p>
            <a:r>
              <a:rPr lang="en-US" sz="2800" baseline="36000" dirty="0">
                <a:latin typeface="Constantia"/>
              </a:rPr>
              <a:t> </a:t>
            </a:r>
            <a:r>
              <a:rPr lang="en-US" sz="2800" baseline="36000" dirty="0" smtClean="0">
                <a:latin typeface="Constantia"/>
              </a:rPr>
              <a:t> </a:t>
            </a:r>
          </a:p>
          <a:p>
            <a:r>
              <a:rPr lang="en-US" sz="2800" baseline="36000" dirty="0">
                <a:latin typeface="Constantia"/>
              </a:rPr>
              <a:t> </a:t>
            </a:r>
            <a:r>
              <a:rPr lang="en-US" sz="2800" dirty="0" smtClean="0">
                <a:latin typeface="Constantia"/>
              </a:rPr>
              <a:t>where k = 1.38 × 10</a:t>
            </a:r>
            <a:r>
              <a:rPr lang="en-US" sz="2800" baseline="30000" dirty="0" smtClean="0">
                <a:latin typeface="Constantia"/>
              </a:rPr>
              <a:t>-23</a:t>
            </a:r>
            <a:r>
              <a:rPr lang="en-US" sz="2800" dirty="0" smtClean="0">
                <a:latin typeface="Constantia"/>
              </a:rPr>
              <a:t>  JK</a:t>
            </a:r>
            <a:r>
              <a:rPr lang="en-US" sz="2800" baseline="30000" dirty="0" smtClean="0">
                <a:latin typeface="Constantia"/>
              </a:rPr>
              <a:t>-1</a:t>
            </a:r>
            <a:r>
              <a:rPr lang="en-US" sz="2800" dirty="0" smtClean="0">
                <a:latin typeface="Constantia"/>
              </a:rPr>
              <a:t> is the Boltzmann constant.</a:t>
            </a:r>
          </a:p>
          <a:p>
            <a:endParaRPr lang="en-IN" sz="2800" baseline="30000" dirty="0" smtClean="0"/>
          </a:p>
          <a:p>
            <a:endParaRPr lang="en-IN" baseline="34000" dirty="0" smtClean="0"/>
          </a:p>
        </p:txBody>
      </p:sp>
    </p:spTree>
    <p:extLst>
      <p:ext uri="{BB962C8B-B14F-4D97-AF65-F5344CB8AC3E}">
        <p14:creationId xmlns:p14="http://schemas.microsoft.com/office/powerpoint/2010/main" xmlns="" val="151207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124744"/>
            <a:ext cx="691276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Uses of Blackbody Radiation </a:t>
            </a:r>
            <a:r>
              <a:rPr lang="en-US" sz="3200" b="1" u="sng" dirty="0" smtClean="0"/>
              <a:t>: </a:t>
            </a:r>
          </a:p>
          <a:p>
            <a:endParaRPr lang="en-US" sz="3200" b="1" u="sng" dirty="0"/>
          </a:p>
          <a:p>
            <a:r>
              <a:rPr lang="en-IN" sz="2800" dirty="0" smtClean="0"/>
              <a:t>The black bodies are used for  -</a:t>
            </a:r>
          </a:p>
          <a:p>
            <a:r>
              <a:rPr lang="en-US" sz="2800" dirty="0" smtClean="0"/>
              <a:t>   </a:t>
            </a:r>
            <a:endParaRPr lang="en-IN" sz="2800" dirty="0" smtClean="0"/>
          </a:p>
          <a:p>
            <a:pPr marL="514350" indent="-514350">
              <a:buAutoNum type="arabicPeriod"/>
            </a:pPr>
            <a:r>
              <a:rPr lang="en-IN" sz="2800" dirty="0" smtClean="0"/>
              <a:t>lighting,</a:t>
            </a:r>
          </a:p>
          <a:p>
            <a:pPr marL="514350" indent="-514350">
              <a:buAutoNum type="arabicPeriod"/>
            </a:pPr>
            <a:r>
              <a:rPr lang="en-IN" sz="2800" dirty="0" smtClean="0"/>
              <a:t>heating, </a:t>
            </a:r>
          </a:p>
          <a:p>
            <a:pPr marL="514350" indent="-514350">
              <a:buAutoNum type="arabicPeriod" startAt="3"/>
            </a:pPr>
            <a:r>
              <a:rPr lang="en-IN" sz="2800" dirty="0" smtClean="0"/>
              <a:t>security,</a:t>
            </a:r>
          </a:p>
          <a:p>
            <a:pPr marL="514350" indent="-514350">
              <a:buAutoNum type="arabicPeriod" startAt="3"/>
            </a:pPr>
            <a:r>
              <a:rPr lang="en-IN" sz="2800" dirty="0"/>
              <a:t>t</a:t>
            </a:r>
            <a:r>
              <a:rPr lang="en-IN" sz="2800" dirty="0" smtClean="0"/>
              <a:t>hermal imaging  etc.</a:t>
            </a:r>
          </a:p>
          <a:p>
            <a:endParaRPr lang="en-US" sz="3200" b="1" u="sng" dirty="0" smtClean="0"/>
          </a:p>
        </p:txBody>
      </p:sp>
    </p:spTree>
    <p:extLst>
      <p:ext uri="{BB962C8B-B14F-4D97-AF65-F5344CB8AC3E}">
        <p14:creationId xmlns:p14="http://schemas.microsoft.com/office/powerpoint/2010/main" xmlns="" val="194902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233</TotalTime>
  <Words>435</Words>
  <Application>Microsoft Office PowerPoint</Application>
  <PresentationFormat>On-screen Show (4:3)</PresentationFormat>
  <Paragraphs>79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BLACKBODY RADIATION</vt:lpstr>
      <vt:lpstr>INTRODUCTION:-</vt:lpstr>
      <vt:lpstr>Characteristics of Blackbody radiation:-</vt:lpstr>
      <vt:lpstr>Laws of blackbody radiation:-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BLACKBODY RADIATION</dc:title>
  <dc:creator>Lenovo</dc:creator>
  <cp:lastModifiedBy>Anubhav Khanikar</cp:lastModifiedBy>
  <cp:revision>23</cp:revision>
  <dcterms:created xsi:type="dcterms:W3CDTF">2022-05-23T05:41:21Z</dcterms:created>
  <dcterms:modified xsi:type="dcterms:W3CDTF">2022-05-25T05:18:25Z</dcterms:modified>
</cp:coreProperties>
</file>