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5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5" autoAdjust="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B08F-3B45-45EC-B25C-A04EDD8D8C53}" type="datetimeFigureOut">
              <a:rPr lang="en-US" smtClean="0"/>
              <a:pPr/>
              <a:t>5/25/2022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F473-EAE1-421A-90A2-EB220293C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B08F-3B45-45EC-B25C-A04EDD8D8C53}" type="datetimeFigureOut">
              <a:rPr lang="en-US" smtClean="0"/>
              <a:pPr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F473-EAE1-421A-90A2-EB220293C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B08F-3B45-45EC-B25C-A04EDD8D8C53}" type="datetimeFigureOut">
              <a:rPr lang="en-US" smtClean="0"/>
              <a:pPr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F473-EAE1-421A-90A2-EB220293C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B08F-3B45-45EC-B25C-A04EDD8D8C53}" type="datetimeFigureOut">
              <a:rPr lang="en-US" smtClean="0"/>
              <a:pPr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F473-EAE1-421A-90A2-EB220293C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B08F-3B45-45EC-B25C-A04EDD8D8C53}" type="datetimeFigureOut">
              <a:rPr lang="en-US" smtClean="0"/>
              <a:pPr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F473-EAE1-421A-90A2-EB220293C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B08F-3B45-45EC-B25C-A04EDD8D8C53}" type="datetimeFigureOut">
              <a:rPr lang="en-US" smtClean="0"/>
              <a:pPr/>
              <a:t>5/25/2022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F473-EAE1-421A-90A2-EB220293C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B08F-3B45-45EC-B25C-A04EDD8D8C53}" type="datetimeFigureOut">
              <a:rPr lang="en-US" smtClean="0"/>
              <a:pPr/>
              <a:t>5/25/2022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F473-EAE1-421A-90A2-EB220293C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B08F-3B45-45EC-B25C-A04EDD8D8C53}" type="datetimeFigureOut">
              <a:rPr lang="en-US" smtClean="0"/>
              <a:pPr/>
              <a:t>5/25/2022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F473-EAE1-421A-90A2-EB220293C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B08F-3B45-45EC-B25C-A04EDD8D8C53}" type="datetimeFigureOut">
              <a:rPr lang="en-US" smtClean="0"/>
              <a:pPr/>
              <a:t>5/25/2022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F473-EAE1-421A-90A2-EB220293C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B08F-3B45-45EC-B25C-A04EDD8D8C53}" type="datetimeFigureOut">
              <a:rPr lang="en-US" smtClean="0"/>
              <a:pPr/>
              <a:t>5/25/2022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F473-EAE1-421A-90A2-EB220293C5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B08F-3B45-45EC-B25C-A04EDD8D8C53}" type="datetimeFigureOut">
              <a:rPr lang="en-US" smtClean="0"/>
              <a:pPr/>
              <a:t>5/25/2022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F98F473-EAE1-421A-90A2-EB220293C5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20B08F-3B45-45EC-B25C-A04EDD8D8C53}" type="datetimeFigureOut">
              <a:rPr lang="en-US" smtClean="0"/>
              <a:pPr/>
              <a:t>5/25/2022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98F473-EAE1-421A-90A2-EB220293C5D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62000"/>
            <a:ext cx="7851648" cy="990600"/>
          </a:xfrm>
        </p:spPr>
        <p:txBody>
          <a:bodyPr>
            <a:normAutofit/>
          </a:bodyPr>
          <a:lstStyle/>
          <a:p>
            <a:pPr algn="ctr"/>
            <a:r>
              <a:rPr lang="en-US" sz="5400" u="sng" dirty="0" smtClean="0">
                <a:latin typeface="Algerian" pitchFamily="82" charset="0"/>
              </a:rPr>
              <a:t>Complex number</a:t>
            </a:r>
            <a:endParaRPr lang="en-US" sz="5400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33800" y="2590800"/>
            <a:ext cx="4654296" cy="38100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2800" u="sng" dirty="0" smtClean="0">
                <a:latin typeface="Algerian" pitchFamily="82" charset="0"/>
              </a:rPr>
              <a:t>Presented  by</a:t>
            </a:r>
            <a:r>
              <a:rPr lang="en-US" sz="2800" u="sng" dirty="0" smtClean="0"/>
              <a:t> </a:t>
            </a:r>
            <a:r>
              <a:rPr lang="en-US" sz="2800" dirty="0" smtClean="0"/>
              <a:t>:-</a:t>
            </a:r>
          </a:p>
          <a:p>
            <a:pPr algn="l"/>
            <a:r>
              <a:rPr lang="en-US" sz="2800" dirty="0" err="1" smtClean="0"/>
              <a:t>Nabajyoti</a:t>
            </a:r>
            <a:r>
              <a:rPr lang="en-US" sz="2800" dirty="0" smtClean="0"/>
              <a:t> </a:t>
            </a:r>
            <a:r>
              <a:rPr lang="en-US" sz="2800" dirty="0" err="1" smtClean="0"/>
              <a:t>Nath</a:t>
            </a:r>
            <a:endParaRPr lang="en-US" sz="2800" dirty="0" smtClean="0"/>
          </a:p>
          <a:p>
            <a:pPr algn="l"/>
            <a:r>
              <a:rPr lang="en-US" sz="2800" dirty="0" err="1" smtClean="0"/>
              <a:t>Anubhav</a:t>
            </a:r>
            <a:r>
              <a:rPr lang="en-US" sz="2800" dirty="0" smtClean="0"/>
              <a:t> </a:t>
            </a:r>
            <a:r>
              <a:rPr lang="en-US" sz="2800" dirty="0" err="1" smtClean="0"/>
              <a:t>Khanikar</a:t>
            </a:r>
            <a:endParaRPr lang="en-US" sz="2800" dirty="0" smtClean="0"/>
          </a:p>
          <a:p>
            <a:pPr algn="l"/>
            <a:r>
              <a:rPr lang="en-US" sz="2800" dirty="0" err="1" smtClean="0"/>
              <a:t>Jyotiprasad</a:t>
            </a:r>
            <a:r>
              <a:rPr lang="en-US" sz="2800" dirty="0" smtClean="0"/>
              <a:t> Moran</a:t>
            </a:r>
          </a:p>
          <a:p>
            <a:pPr algn="l"/>
            <a:r>
              <a:rPr lang="en-US" sz="2800" dirty="0" err="1" smtClean="0"/>
              <a:t>Evarani</a:t>
            </a:r>
            <a:r>
              <a:rPr lang="en-US" sz="2800" dirty="0" smtClean="0"/>
              <a:t> </a:t>
            </a:r>
            <a:r>
              <a:rPr lang="en-US" sz="2800" dirty="0" err="1" smtClean="0"/>
              <a:t>Payeng</a:t>
            </a:r>
            <a:r>
              <a:rPr lang="en-US" sz="2800" dirty="0" smtClean="0"/>
              <a:t>,</a:t>
            </a:r>
          </a:p>
          <a:p>
            <a:pPr algn="l"/>
            <a:r>
              <a:rPr lang="en-US" sz="2800" dirty="0" err="1" smtClean="0"/>
              <a:t>Sukanya</a:t>
            </a:r>
            <a:r>
              <a:rPr lang="en-US" sz="2800" dirty="0" smtClean="0"/>
              <a:t> </a:t>
            </a:r>
            <a:r>
              <a:rPr lang="en-US" sz="2800" dirty="0" err="1" smtClean="0"/>
              <a:t>priya</a:t>
            </a:r>
            <a:r>
              <a:rPr lang="en-US" sz="2800" dirty="0" smtClean="0"/>
              <a:t> Devi</a:t>
            </a:r>
          </a:p>
          <a:p>
            <a:pPr algn="l"/>
            <a:r>
              <a:rPr lang="en-US" sz="2800" dirty="0" smtClean="0"/>
              <a:t>BSC 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semester</a:t>
            </a:r>
          </a:p>
          <a:p>
            <a:pPr algn="l"/>
            <a:r>
              <a:rPr lang="en-US" sz="2800" dirty="0" smtClean="0"/>
              <a:t>Department of Physics</a:t>
            </a:r>
          </a:p>
          <a:p>
            <a:pPr algn="l"/>
            <a:r>
              <a:rPr lang="en-US" sz="2800" dirty="0" smtClean="0"/>
              <a:t>L.T.K. College</a:t>
            </a:r>
          </a:p>
          <a:p>
            <a:pPr algn="l"/>
            <a:endParaRPr lang="en-US" sz="2800" dirty="0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Algerian" pitchFamily="82" charset="0"/>
              </a:rPr>
              <a:t>Properties of Argument</a:t>
            </a:r>
            <a:r>
              <a:rPr lang="en-US" sz="4000" b="1" dirty="0" smtClean="0">
                <a:latin typeface="Algerian" pitchFamily="82" charset="0"/>
              </a:rPr>
              <a:t>:</a:t>
            </a:r>
            <a:endParaRPr lang="en-US" sz="4000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pl-PL" dirty="0" smtClean="0"/>
              <a:t>arg(z</a:t>
            </a:r>
            <a:r>
              <a:rPr lang="pl-PL" baseline="-25000" dirty="0" smtClean="0"/>
              <a:t>1</a:t>
            </a:r>
            <a:r>
              <a:rPr lang="pl-PL" dirty="0" smtClean="0"/>
              <a:t>z</a:t>
            </a:r>
            <a:r>
              <a:rPr lang="pl-PL" baseline="-25000" dirty="0" smtClean="0"/>
              <a:t>2</a:t>
            </a:r>
            <a:r>
              <a:rPr lang="pl-PL" dirty="0" smtClean="0"/>
              <a:t>) = Θ</a:t>
            </a:r>
            <a:r>
              <a:rPr lang="pl-PL" baseline="-25000" dirty="0" smtClean="0"/>
              <a:t>1</a:t>
            </a:r>
            <a:r>
              <a:rPr lang="pl-PL" dirty="0" smtClean="0"/>
              <a:t> + Θ</a:t>
            </a:r>
            <a:r>
              <a:rPr lang="pl-PL" baseline="-25000" dirty="0" smtClean="0"/>
              <a:t>2</a:t>
            </a:r>
            <a:r>
              <a:rPr lang="pl-PL" dirty="0" smtClean="0"/>
              <a:t> = arg(z</a:t>
            </a:r>
            <a:r>
              <a:rPr lang="pl-PL" baseline="-25000" dirty="0" smtClean="0"/>
              <a:t>1</a:t>
            </a:r>
            <a:r>
              <a:rPr lang="pl-PL" dirty="0" smtClean="0"/>
              <a:t>) + arg(z</a:t>
            </a:r>
            <a:r>
              <a:rPr lang="pl-PL" baseline="-25000" dirty="0" smtClean="0"/>
              <a:t>2</a:t>
            </a:r>
            <a:r>
              <a:rPr lang="pl-PL" dirty="0" smtClean="0"/>
              <a:t>)</a:t>
            </a:r>
          </a:p>
          <a:p>
            <a:pPr fontAlgn="base"/>
            <a:r>
              <a:rPr lang="pl-PL" dirty="0" smtClean="0"/>
              <a:t>arg (z</a:t>
            </a:r>
            <a:r>
              <a:rPr lang="pl-PL" baseline="-25000" dirty="0" smtClean="0"/>
              <a:t>1</a:t>
            </a:r>
            <a:r>
              <a:rPr lang="pl-PL" dirty="0" smtClean="0"/>
              <a:t>/z</a:t>
            </a:r>
            <a:r>
              <a:rPr lang="pl-PL" baseline="-25000" dirty="0" smtClean="0"/>
              <a:t>2</a:t>
            </a:r>
            <a:r>
              <a:rPr lang="pl-PL" dirty="0" smtClean="0"/>
              <a:t>) = Θ</a:t>
            </a:r>
            <a:r>
              <a:rPr lang="pl-PL" baseline="-25000" dirty="0" smtClean="0"/>
              <a:t>1</a:t>
            </a:r>
            <a:r>
              <a:rPr lang="pl-PL" dirty="0" smtClean="0"/>
              <a:t> – Θ</a:t>
            </a:r>
            <a:r>
              <a:rPr lang="pl-PL" baseline="-25000" dirty="0" smtClean="0"/>
              <a:t>2</a:t>
            </a:r>
            <a:r>
              <a:rPr lang="pl-PL" dirty="0" smtClean="0"/>
              <a:t> = arg(z</a:t>
            </a:r>
            <a:r>
              <a:rPr lang="pl-PL" baseline="-25000" dirty="0" smtClean="0"/>
              <a:t>1</a:t>
            </a:r>
            <a:r>
              <a:rPr lang="pl-PL" dirty="0" smtClean="0"/>
              <a:t>) – arg(z</a:t>
            </a:r>
            <a:r>
              <a:rPr lang="pl-PL" baseline="-25000" dirty="0" smtClean="0"/>
              <a:t>2</a:t>
            </a:r>
            <a:r>
              <a:rPr lang="pl-PL" dirty="0" smtClean="0"/>
              <a:t>)</a:t>
            </a:r>
          </a:p>
          <a:p>
            <a:pPr fontAlgn="base"/>
            <a:r>
              <a:rPr lang="pl-PL" dirty="0" smtClean="0"/>
              <a:t>arg (z</a:t>
            </a:r>
            <a:r>
              <a:rPr lang="pl-PL" baseline="30000" dirty="0" smtClean="0"/>
              <a:t>n</a:t>
            </a:r>
            <a:r>
              <a:rPr lang="pl-PL" dirty="0" smtClean="0"/>
              <a:t>) = n arg(z),  n inclusing of  all </a:t>
            </a:r>
            <a:endParaRPr lang="en-US" dirty="0" smtClean="0"/>
          </a:p>
          <a:p>
            <a:pPr fontAlgn="base">
              <a:buNone/>
            </a:pPr>
            <a:r>
              <a:rPr lang="en-US" dirty="0" smtClean="0"/>
              <a:t>	 </a:t>
            </a:r>
            <a:r>
              <a:rPr lang="en-US" u="sng" dirty="0" smtClean="0"/>
              <a:t>For Example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			Find the argument of the complex number 2 + 2√3i.</a:t>
            </a:r>
          </a:p>
          <a:p>
            <a:pPr>
              <a:buNone/>
            </a:pPr>
            <a:r>
              <a:rPr lang="en-US" b="1" dirty="0" smtClean="0"/>
              <a:t>Solution: </a:t>
            </a:r>
            <a:r>
              <a:rPr lang="en-US" dirty="0" smtClean="0"/>
              <a:t>Let z = 2 + 2√3i.</a:t>
            </a:r>
          </a:p>
          <a:p>
            <a:pPr>
              <a:buNone/>
            </a:pPr>
            <a:r>
              <a:rPr lang="en-US" dirty="0" smtClean="0"/>
              <a:t>Here, the real part, x = 2</a:t>
            </a:r>
          </a:p>
          <a:p>
            <a:pPr>
              <a:buNone/>
            </a:pPr>
            <a:r>
              <a:rPr lang="en-US" dirty="0" smtClean="0"/>
              <a:t>Imaginary part, y = 2√3</a:t>
            </a:r>
          </a:p>
          <a:p>
            <a:pPr>
              <a:buNone/>
            </a:pPr>
            <a:r>
              <a:rPr lang="en-US" dirty="0" smtClean="0"/>
              <a:t>We know that the formula to find the argument of a complex number is</a:t>
            </a:r>
          </a:p>
          <a:p>
            <a:pPr>
              <a:buNone/>
            </a:pPr>
            <a:r>
              <a:rPr lang="en-US" dirty="0" err="1" smtClean="0"/>
              <a:t>arg</a:t>
            </a:r>
            <a:r>
              <a:rPr lang="en-US" dirty="0" smtClean="0"/>
              <a:t> (z) = tan</a:t>
            </a:r>
            <a:r>
              <a:rPr lang="en-US" baseline="30000" dirty="0" smtClean="0"/>
              <a:t>-1</a:t>
            </a:r>
            <a:r>
              <a:rPr lang="en-US" dirty="0" smtClean="0"/>
              <a:t>(y/x) = tan</a:t>
            </a:r>
            <a:r>
              <a:rPr lang="en-US" baseline="30000" dirty="0" smtClean="0"/>
              <a:t>-1</a:t>
            </a:r>
            <a:r>
              <a:rPr lang="en-US" dirty="0" smtClean="0"/>
              <a:t>(2√3/2)= tan</a:t>
            </a:r>
            <a:r>
              <a:rPr lang="en-US" baseline="30000" dirty="0" smtClean="0"/>
              <a:t>-1</a:t>
            </a:r>
            <a:r>
              <a:rPr lang="en-US" dirty="0" smtClean="0"/>
              <a:t>(√3)</a:t>
            </a:r>
          </a:p>
          <a:p>
            <a:pPr>
              <a:buNone/>
            </a:pPr>
            <a:r>
              <a:rPr lang="en-US" dirty="0" err="1" smtClean="0"/>
              <a:t>arg</a:t>
            </a:r>
            <a:r>
              <a:rPr lang="en-US" dirty="0" smtClean="0"/>
              <a:t> (z) = tan</a:t>
            </a:r>
            <a:r>
              <a:rPr lang="en-US" baseline="30000" dirty="0" smtClean="0"/>
              <a:t>-1</a:t>
            </a:r>
            <a:r>
              <a:rPr lang="en-US" dirty="0" smtClean="0"/>
              <a:t>(tan π/3)</a:t>
            </a:r>
          </a:p>
          <a:p>
            <a:pPr>
              <a:buNone/>
            </a:pPr>
            <a:r>
              <a:rPr lang="en-US" dirty="0" smtClean="0"/>
              <a:t>		= π/3</a:t>
            </a:r>
          </a:p>
          <a:p>
            <a:pPr>
              <a:buNone/>
            </a:pPr>
            <a:r>
              <a:rPr lang="en-US" dirty="0" smtClean="0"/>
              <a:t>Therefore, the argument of the complex number is π/3 radian</a:t>
            </a:r>
          </a:p>
          <a:p>
            <a:pPr fontAlgn="base"/>
            <a:endParaRPr lang="pl-PL" dirty="0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u="sng" dirty="0" smtClean="0">
                <a:latin typeface="Algerian" pitchFamily="82" charset="0"/>
              </a:rPr>
              <a:t>conclusion</a:t>
            </a:r>
            <a:endParaRPr lang="en-US" i="1" u="sng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	Complex numbers are numbers of the form </a:t>
            </a:r>
            <a:r>
              <a:rPr lang="en-US" i="1" dirty="0" smtClean="0"/>
              <a:t>a</a:t>
            </a:r>
            <a:r>
              <a:rPr lang="en-US" dirty="0" smtClean="0"/>
              <a:t> + </a:t>
            </a:r>
            <a:r>
              <a:rPr lang="en-US" i="1" dirty="0" smtClean="0"/>
              <a:t>bi</a:t>
            </a:r>
            <a:r>
              <a:rPr lang="en-US" dirty="0" smtClean="0"/>
              <a:t>, where, </a:t>
            </a:r>
            <a:r>
              <a:rPr lang="en-US" i="1" dirty="0" smtClean="0"/>
              <a:t>a</a:t>
            </a:r>
            <a:r>
              <a:rPr lang="en-US" dirty="0" smtClean="0"/>
              <a:t> and </a:t>
            </a:r>
            <a:r>
              <a:rPr lang="en-US" i="1" dirty="0" smtClean="0"/>
              <a:t>b</a:t>
            </a:r>
            <a:r>
              <a:rPr lang="en-US" dirty="0" smtClean="0"/>
              <a:t> are real numbers and </a:t>
            </a:r>
            <a:r>
              <a:rPr lang="en-US" i="1" dirty="0" err="1" smtClean="0"/>
              <a:t>i</a:t>
            </a:r>
            <a:r>
              <a:rPr lang="en-US" dirty="0" smtClean="0"/>
              <a:t>=</a:t>
            </a:r>
            <a:r>
              <a:rPr lang="en-US" dirty="0" smtClean="0">
                <a:latin typeface="Agency FB"/>
              </a:rPr>
              <a:t>√-1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		The theory of function of complex variable is very important in solving a large number of practical problems in different branches of Physics like theory of heat, analysis of A.C circuit, electronics, quantum mechanics etc.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555.jpg"/>
          <p:cNvPicPr>
            <a:picLocks noChangeAspect="1"/>
          </p:cNvPicPr>
          <p:nvPr/>
        </p:nvPicPr>
        <p:blipFill>
          <a:blip r:embed="rId2"/>
          <a:srcRect l="14118" r="14118"/>
          <a:stretch>
            <a:fillRect/>
          </a:stretch>
        </p:blipFill>
        <p:spPr>
          <a:xfrm>
            <a:off x="5257799" y="1752600"/>
            <a:ext cx="3858989" cy="4648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56488"/>
          </a:xfrm>
        </p:spPr>
        <p:txBody>
          <a:bodyPr/>
          <a:lstStyle/>
          <a:p>
            <a:r>
              <a:rPr lang="en-US" u="sng" dirty="0" smtClean="0">
                <a:latin typeface="Algerian" pitchFamily="82" charset="0"/>
              </a:rPr>
              <a:t>Definition</a:t>
            </a:r>
            <a:r>
              <a:rPr lang="en-US" dirty="0" smtClean="0">
                <a:latin typeface="Algerian" pitchFamily="82" charset="0"/>
              </a:rPr>
              <a:t> :-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5029200" cy="4876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3200" dirty="0" smtClean="0">
                <a:latin typeface="Aparajita" pitchFamily="34" charset="0"/>
                <a:cs typeface="Aparajita" pitchFamily="34" charset="0"/>
              </a:rPr>
              <a:t>		A complex number is a number of the form z =</a:t>
            </a:r>
            <a:r>
              <a:rPr lang="en-US" sz="3200" i="1" dirty="0" smtClean="0">
                <a:latin typeface="Aparajita" pitchFamily="34" charset="0"/>
                <a:cs typeface="Aparajita" pitchFamily="34" charset="0"/>
              </a:rPr>
              <a:t> x + </a:t>
            </a:r>
            <a:r>
              <a:rPr lang="en-US" sz="3200" i="1" dirty="0" err="1" smtClean="0">
                <a:latin typeface="Aparajita" pitchFamily="34" charset="0"/>
                <a:cs typeface="Aparajita" pitchFamily="34" charset="0"/>
              </a:rPr>
              <a:t>iy</a:t>
            </a:r>
            <a:r>
              <a:rPr lang="en-US" sz="3200" i="1" dirty="0" smtClean="0">
                <a:latin typeface="Aparajita" pitchFamily="34" charset="0"/>
                <a:cs typeface="Aparajita" pitchFamily="34" charset="0"/>
              </a:rPr>
              <a:t> ,</a:t>
            </a:r>
            <a:r>
              <a:rPr lang="en-US" sz="3200" dirty="0" smtClean="0">
                <a:latin typeface="Aparajita" pitchFamily="34" charset="0"/>
                <a:cs typeface="Aparajita" pitchFamily="34" charset="0"/>
              </a:rPr>
              <a:t> where  </a:t>
            </a:r>
            <a:r>
              <a:rPr lang="en-US" sz="3200" i="1" dirty="0" smtClean="0">
                <a:latin typeface="Aparajita" pitchFamily="34" charset="0"/>
                <a:cs typeface="Aparajita" pitchFamily="34" charset="0"/>
              </a:rPr>
              <a:t>x</a:t>
            </a:r>
            <a:r>
              <a:rPr lang="en-US" sz="3200" dirty="0" smtClean="0">
                <a:latin typeface="Aparajita" pitchFamily="34" charset="0"/>
                <a:cs typeface="Aparajita" pitchFamily="34" charset="0"/>
              </a:rPr>
              <a:t> and </a:t>
            </a:r>
            <a:r>
              <a:rPr lang="en-US" sz="3200" i="1" dirty="0" smtClean="0">
                <a:latin typeface="Aparajita" pitchFamily="34" charset="0"/>
                <a:cs typeface="Aparajita" pitchFamily="34" charset="0"/>
              </a:rPr>
              <a:t>y </a:t>
            </a:r>
            <a:r>
              <a:rPr lang="en-US" sz="3200" dirty="0" smtClean="0">
                <a:latin typeface="Aparajita" pitchFamily="34" charset="0"/>
                <a:cs typeface="Aparajita" pitchFamily="34" charset="0"/>
              </a:rPr>
              <a:t>are real umbers, and </a:t>
            </a:r>
            <a:r>
              <a:rPr lang="en-US" sz="3200" i="1" dirty="0" err="1" smtClean="0">
                <a:latin typeface="Aparajita" pitchFamily="34" charset="0"/>
                <a:cs typeface="Aparajita" pitchFamily="34" charset="0"/>
              </a:rPr>
              <a:t>i</a:t>
            </a:r>
            <a:r>
              <a:rPr lang="en-US" sz="3200" i="1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en-US" sz="3200" dirty="0" smtClean="0">
                <a:latin typeface="Aparajita" pitchFamily="34" charset="0"/>
                <a:cs typeface="Aparajita" pitchFamily="34" charset="0"/>
              </a:rPr>
              <a:t>is an imaginary unit satisfying </a:t>
            </a:r>
            <a:r>
              <a:rPr lang="en-US" sz="3200" i="1" dirty="0" smtClean="0">
                <a:latin typeface="Aparajita" pitchFamily="34" charset="0"/>
                <a:ea typeface="Batang" pitchFamily="18" charset="-127"/>
                <a:cs typeface="Aparajita" pitchFamily="34" charset="0"/>
              </a:rPr>
              <a:t>i</a:t>
            </a:r>
            <a:r>
              <a:rPr lang="en-US" sz="3200" baseline="30000" dirty="0" smtClean="0">
                <a:latin typeface="Aparajita" pitchFamily="34" charset="0"/>
                <a:ea typeface="Batang" pitchFamily="18" charset="-127"/>
                <a:cs typeface="Aparajita" pitchFamily="34" charset="0"/>
              </a:rPr>
              <a:t>2</a:t>
            </a:r>
            <a:r>
              <a:rPr lang="en-US" sz="3200" dirty="0" smtClean="0">
                <a:latin typeface="Aparajita" pitchFamily="34" charset="0"/>
                <a:ea typeface="Batang" pitchFamily="18" charset="-127"/>
                <a:cs typeface="Aparajita" pitchFamily="34" charset="0"/>
              </a:rPr>
              <a:t>=-1. </a:t>
            </a:r>
          </a:p>
          <a:p>
            <a:pPr>
              <a:buNone/>
            </a:pPr>
            <a:r>
              <a:rPr lang="en-US" sz="3200" dirty="0" smtClean="0">
                <a:latin typeface="Aparajita" pitchFamily="34" charset="0"/>
                <a:ea typeface="Batang" pitchFamily="18" charset="-127"/>
                <a:cs typeface="Aparajita" pitchFamily="34" charset="0"/>
              </a:rPr>
              <a:t>		If x=0, then the number said to be purely imaginary. Again if y=0 then the number x is purely a real number.</a:t>
            </a:r>
            <a:endParaRPr lang="en-US" sz="3200" dirty="0" smtClean="0">
              <a:latin typeface="Aparajita" pitchFamily="34" charset="0"/>
              <a:cs typeface="Aparajita" pitchFamily="34" charset="0"/>
            </a:endParaRPr>
          </a:p>
          <a:p>
            <a:pPr>
              <a:buNone/>
            </a:pPr>
            <a:r>
              <a:rPr lang="en-US" sz="3200" dirty="0" smtClean="0">
                <a:latin typeface="Aparajita" pitchFamily="34" charset="0"/>
                <a:cs typeface="Aparajita" pitchFamily="34" charset="0"/>
              </a:rPr>
              <a:t>	For example, 2 + 3</a:t>
            </a:r>
            <a:r>
              <a:rPr lang="en-US" sz="3200" i="1" dirty="0" smtClean="0">
                <a:latin typeface="Aparajita" pitchFamily="34" charset="0"/>
                <a:cs typeface="Aparajita" pitchFamily="34" charset="0"/>
              </a:rPr>
              <a:t>i</a:t>
            </a:r>
            <a:r>
              <a:rPr lang="en-US" sz="3200" dirty="0" smtClean="0">
                <a:latin typeface="Aparajita" pitchFamily="34" charset="0"/>
                <a:cs typeface="Aparajita" pitchFamily="34" charset="0"/>
              </a:rPr>
              <a:t> is a complex number.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_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542851">
            <a:off x="5846867" y="3437864"/>
            <a:ext cx="3379104" cy="106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u="sng" dirty="0" smtClean="0">
                <a:latin typeface="Algerian" pitchFamily="82" charset="0"/>
              </a:rPr>
              <a:t>Equality of complex number </a:t>
            </a:r>
            <a:r>
              <a:rPr lang="en-US" sz="4000" dirty="0" smtClean="0">
                <a:latin typeface="Algerian" pitchFamily="82" charset="0"/>
              </a:rPr>
              <a:t>:-</a:t>
            </a:r>
            <a:endParaRPr lang="en-US" sz="4000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5638800" cy="43891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	Two complex number are equal if their real part and imaginary parts are individually equal.</a:t>
            </a:r>
          </a:p>
          <a:p>
            <a:pPr>
              <a:buNone/>
            </a:pPr>
            <a:r>
              <a:rPr lang="en-US" dirty="0" smtClean="0"/>
              <a:t>	i.e. The two complex number </a:t>
            </a:r>
          </a:p>
          <a:p>
            <a:pPr>
              <a:buNone/>
            </a:pPr>
            <a:r>
              <a:rPr lang="en-US" i="1" dirty="0" smtClean="0"/>
              <a:t>			a + </a:t>
            </a:r>
            <a:r>
              <a:rPr lang="en-US" i="1" dirty="0" err="1" smtClean="0"/>
              <a:t>ib</a:t>
            </a:r>
            <a:r>
              <a:rPr lang="en-US" i="1" dirty="0" smtClean="0"/>
              <a:t> = c + id </a:t>
            </a:r>
          </a:p>
          <a:p>
            <a:pPr>
              <a:buNone/>
            </a:pPr>
            <a:r>
              <a:rPr lang="en-US" i="1" dirty="0" smtClean="0"/>
              <a:t>	</a:t>
            </a:r>
            <a:r>
              <a:rPr lang="en-US" dirty="0" smtClean="0"/>
              <a:t>if and only if  </a:t>
            </a:r>
            <a:r>
              <a:rPr lang="en-US" i="1" dirty="0" smtClean="0"/>
              <a:t>a = c </a:t>
            </a:r>
            <a:r>
              <a:rPr lang="en-US" dirty="0" smtClean="0"/>
              <a:t>and </a:t>
            </a:r>
            <a:r>
              <a:rPr lang="en-US" i="1" dirty="0" smtClean="0"/>
              <a:t>b = d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For example</a:t>
            </a:r>
            <a:r>
              <a:rPr lang="en-US" dirty="0" smtClean="0"/>
              <a:t>, if </a:t>
            </a:r>
            <a:r>
              <a:rPr lang="en-US" i="1" dirty="0" smtClean="0"/>
              <a:t>x + </a:t>
            </a:r>
            <a:r>
              <a:rPr lang="en-US" i="1" dirty="0" err="1" smtClean="0"/>
              <a:t>iy</a:t>
            </a:r>
            <a:r>
              <a:rPr lang="en-US" i="1" dirty="0" smtClean="0"/>
              <a:t> = 8 – </a:t>
            </a:r>
            <a:r>
              <a:rPr lang="en-US" i="1" dirty="0" err="1" smtClean="0"/>
              <a:t>i</a:t>
            </a:r>
            <a:r>
              <a:rPr lang="en-US" dirty="0" smtClean="0"/>
              <a:t>, </a:t>
            </a:r>
          </a:p>
          <a:p>
            <a:pPr>
              <a:buNone/>
            </a:pPr>
            <a:r>
              <a:rPr lang="en-US" dirty="0" smtClean="0"/>
              <a:t> then equating the real and imaginary parts, we get</a:t>
            </a:r>
          </a:p>
          <a:p>
            <a:pPr>
              <a:buNone/>
            </a:pPr>
            <a:r>
              <a:rPr lang="en-US" dirty="0" smtClean="0"/>
              <a:t>			 x = 8 and y = -1</a:t>
            </a: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u="sng" dirty="0" smtClean="0">
                <a:latin typeface="Algerian" pitchFamily="82" charset="0"/>
              </a:rPr>
              <a:t>Algebra of complex number </a:t>
            </a:r>
            <a:r>
              <a:rPr lang="en-US" sz="4000" dirty="0" smtClean="0">
                <a:latin typeface="Algerian" pitchFamily="82" charset="0"/>
              </a:rPr>
              <a:t>:-</a:t>
            </a:r>
            <a:endParaRPr lang="en-US" sz="4000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05800" cy="43891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	Complex Number is an algebraic expression including the factor  </a:t>
            </a:r>
            <a:r>
              <a:rPr lang="en-US" dirty="0" err="1" smtClean="0"/>
              <a:t>i</a:t>
            </a:r>
            <a:r>
              <a:rPr lang="en-US" dirty="0" smtClean="0"/>
              <a:t> = √-1.</a:t>
            </a:r>
          </a:p>
          <a:p>
            <a:pPr>
              <a:buNone/>
            </a:pPr>
            <a:r>
              <a:rPr lang="en-US" dirty="0" smtClean="0"/>
              <a:t>Let z</a:t>
            </a:r>
            <a:r>
              <a:rPr lang="en-US" baseline="-25000" dirty="0" smtClean="0"/>
              <a:t>1 </a:t>
            </a:r>
            <a:r>
              <a:rPr lang="en-US" dirty="0" smtClean="0"/>
              <a:t>= a + </a:t>
            </a:r>
            <a:r>
              <a:rPr lang="en-US" dirty="0" err="1" smtClean="0"/>
              <a:t>ib</a:t>
            </a:r>
            <a:r>
              <a:rPr lang="en-US" dirty="0" smtClean="0"/>
              <a:t> and  z</a:t>
            </a:r>
            <a:r>
              <a:rPr lang="en-US" baseline="-25000" dirty="0" smtClean="0"/>
              <a:t>2 </a:t>
            </a:r>
            <a:r>
              <a:rPr lang="en-US" dirty="0" smtClean="0"/>
              <a:t>= c + id, are two complex numbers, then</a:t>
            </a:r>
          </a:p>
          <a:p>
            <a:pPr>
              <a:buNone/>
            </a:pPr>
            <a:r>
              <a:rPr lang="en-US" b="1" dirty="0" smtClean="0"/>
              <a:t>Addition of Complex Numbers</a:t>
            </a:r>
          </a:p>
          <a:p>
            <a:pPr>
              <a:buNone/>
            </a:pPr>
            <a:r>
              <a:rPr lang="en-US" dirty="0" smtClean="0"/>
              <a:t>	The sum of this two complex numbers</a:t>
            </a:r>
          </a:p>
          <a:p>
            <a:pPr>
              <a:buNone/>
            </a:pPr>
            <a:r>
              <a:rPr lang="en-US" b="1" dirty="0" smtClean="0"/>
              <a:t>		z</a:t>
            </a:r>
            <a:r>
              <a:rPr lang="en-US" b="1" baseline="-25000" dirty="0" smtClean="0"/>
              <a:t>1</a:t>
            </a:r>
            <a:r>
              <a:rPr lang="en-US" b="1" dirty="0" smtClean="0"/>
              <a:t>+ z</a:t>
            </a:r>
            <a:r>
              <a:rPr lang="en-US" b="1" baseline="-25000" dirty="0" smtClean="0"/>
              <a:t>2 </a:t>
            </a:r>
            <a:r>
              <a:rPr lang="en-US" b="1" dirty="0" smtClean="0"/>
              <a:t>= (a + </a:t>
            </a:r>
            <a:r>
              <a:rPr lang="en-US" b="1" dirty="0" err="1" smtClean="0"/>
              <a:t>ib</a:t>
            </a:r>
            <a:r>
              <a:rPr lang="en-US" b="1" dirty="0" smtClean="0"/>
              <a:t>) + (c + id)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		           =(a + c) + </a:t>
            </a:r>
            <a:r>
              <a:rPr lang="en-US" b="1" dirty="0" err="1" smtClean="0"/>
              <a:t>i</a:t>
            </a:r>
            <a:r>
              <a:rPr lang="en-US" b="1" dirty="0" smtClean="0"/>
              <a:t>(b + d)</a:t>
            </a:r>
            <a:endParaRPr lang="en-US" dirty="0" smtClean="0"/>
          </a:p>
          <a:p>
            <a:pPr>
              <a:buNone/>
            </a:pPr>
            <a:r>
              <a:rPr lang="en-US" sz="2100" dirty="0" smtClean="0"/>
              <a:t>Addition of complex numbers can be another complex number.</a:t>
            </a:r>
          </a:p>
          <a:p>
            <a:pPr>
              <a:buNone/>
            </a:pPr>
            <a:r>
              <a:rPr lang="en-US" b="1" dirty="0" smtClean="0"/>
              <a:t>Difference of two Complex Numbers</a:t>
            </a:r>
          </a:p>
          <a:p>
            <a:pPr>
              <a:buNone/>
            </a:pPr>
            <a:r>
              <a:rPr lang="en-US" dirty="0" smtClean="0"/>
              <a:t>	Difference of this two complex numbers</a:t>
            </a:r>
          </a:p>
          <a:p>
            <a:pPr>
              <a:buNone/>
            </a:pPr>
            <a:r>
              <a:rPr lang="en-US" b="1" dirty="0" smtClean="0"/>
              <a:t>		z</a:t>
            </a:r>
            <a:r>
              <a:rPr lang="en-US" b="1" baseline="-25000" dirty="0" smtClean="0"/>
              <a:t>1</a:t>
            </a:r>
            <a:r>
              <a:rPr lang="en-US" b="1" dirty="0" smtClean="0"/>
              <a:t>- z</a:t>
            </a:r>
            <a:r>
              <a:rPr lang="en-US" b="1" baseline="-25000" dirty="0" smtClean="0"/>
              <a:t>2</a:t>
            </a:r>
            <a:r>
              <a:rPr lang="en-US" b="1" dirty="0" smtClean="0"/>
              <a:t>= (a + </a:t>
            </a:r>
            <a:r>
              <a:rPr lang="en-US" b="1" dirty="0" err="1" smtClean="0"/>
              <a:t>ib</a:t>
            </a:r>
            <a:r>
              <a:rPr lang="en-US" b="1" dirty="0" smtClean="0"/>
              <a:t>) - (c + id)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		          = (a – c) + </a:t>
            </a:r>
            <a:r>
              <a:rPr lang="en-US" b="1" dirty="0" err="1" smtClean="0"/>
              <a:t>i</a:t>
            </a:r>
            <a:r>
              <a:rPr lang="en-US" b="1" dirty="0" smtClean="0"/>
              <a:t> (b – d)</a:t>
            </a:r>
            <a:endParaRPr lang="en-US" dirty="0" smtClean="0"/>
          </a:p>
          <a:p>
            <a:pPr>
              <a:buNone/>
            </a:pPr>
            <a:r>
              <a:rPr lang="en-US" sz="2100" dirty="0" smtClean="0"/>
              <a:t>Difference of complex numbers can be another complex number.</a:t>
            </a:r>
          </a:p>
          <a:p>
            <a:pPr>
              <a:buNone/>
            </a:pPr>
            <a:endParaRPr lang="en-US" sz="21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4c6edebb-99a0-4856-b9b7-d1b45bcd22f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5281090"/>
            <a:ext cx="4038600" cy="12344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04088"/>
          </a:xfrm>
        </p:spPr>
        <p:txBody>
          <a:bodyPr>
            <a:noAutofit/>
          </a:bodyPr>
          <a:lstStyle/>
          <a:p>
            <a:r>
              <a:rPr lang="en-US" sz="3600" u="sng" dirty="0" smtClean="0">
                <a:latin typeface="Algerian" pitchFamily="82" charset="0"/>
              </a:rPr>
              <a:t>Algebra of complex number </a:t>
            </a:r>
            <a:r>
              <a:rPr lang="en-US" sz="3600" dirty="0" smtClean="0">
                <a:latin typeface="Algerian" pitchFamily="82" charset="0"/>
              </a:rPr>
              <a:t>:-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Multiplication of two Complex Numbers</a:t>
            </a:r>
          </a:p>
          <a:p>
            <a:pPr>
              <a:buNone/>
            </a:pPr>
            <a:r>
              <a:rPr lang="en-US" dirty="0" smtClean="0"/>
              <a:t>	multiplication of this two complex numbers</a:t>
            </a:r>
          </a:p>
          <a:p>
            <a:pPr>
              <a:buNone/>
            </a:pPr>
            <a:r>
              <a:rPr lang="en-US" dirty="0" smtClean="0"/>
              <a:t>		z</a:t>
            </a:r>
            <a:r>
              <a:rPr lang="en-US" baseline="-25000" dirty="0" smtClean="0"/>
              <a:t>1</a:t>
            </a:r>
            <a:r>
              <a:rPr lang="en-US" dirty="0" smtClean="0"/>
              <a:t>× z</a:t>
            </a:r>
            <a:r>
              <a:rPr lang="en-US" baseline="-25000" dirty="0" smtClean="0"/>
              <a:t>2 </a:t>
            </a:r>
            <a:r>
              <a:rPr lang="en-US" dirty="0" smtClean="0"/>
              <a:t>= (a + </a:t>
            </a:r>
            <a:r>
              <a:rPr lang="en-US" dirty="0" err="1" smtClean="0"/>
              <a:t>ib</a:t>
            </a:r>
            <a:r>
              <a:rPr lang="en-US" dirty="0" smtClean="0"/>
              <a:t>) ×(c + id)</a:t>
            </a:r>
          </a:p>
          <a:p>
            <a:pPr>
              <a:buNone/>
            </a:pPr>
            <a:r>
              <a:rPr lang="en-US" dirty="0" smtClean="0"/>
              <a:t>		z</a:t>
            </a:r>
            <a:r>
              <a:rPr lang="en-US" baseline="-25000" dirty="0" smtClean="0"/>
              <a:t>1</a:t>
            </a:r>
            <a:r>
              <a:rPr lang="en-US" dirty="0" smtClean="0"/>
              <a:t>×z</a:t>
            </a:r>
            <a:r>
              <a:rPr lang="en-US" baseline="-25000" dirty="0" smtClean="0"/>
              <a:t>2</a:t>
            </a:r>
            <a:r>
              <a:rPr lang="en-US" dirty="0" smtClean="0"/>
              <a:t>= (ac – </a:t>
            </a:r>
            <a:r>
              <a:rPr lang="en-US" dirty="0" err="1" smtClean="0"/>
              <a:t>bd</a:t>
            </a:r>
            <a:r>
              <a:rPr lang="en-US" dirty="0" smtClean="0"/>
              <a:t>) + </a:t>
            </a:r>
            <a:r>
              <a:rPr lang="en-US" dirty="0" err="1" smtClean="0"/>
              <a:t>i</a:t>
            </a:r>
            <a:r>
              <a:rPr lang="en-US" dirty="0" smtClean="0"/>
              <a:t>(ad + </a:t>
            </a:r>
            <a:r>
              <a:rPr lang="en-US" dirty="0" err="1" smtClean="0"/>
              <a:t>bc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b="1" dirty="0" smtClean="0"/>
              <a:t>Division of Complex Numbers</a:t>
            </a:r>
          </a:p>
          <a:p>
            <a:pPr>
              <a:buNone/>
            </a:pPr>
            <a:r>
              <a:rPr lang="en-US" dirty="0" smtClean="0"/>
              <a:t>		division of this two complex numbers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12913" y="5000625"/>
          <a:ext cx="450850" cy="398463"/>
        </p:xfrm>
        <a:graphic>
          <a:graphicData uri="http://schemas.openxmlformats.org/presentationml/2006/ole">
            <p:oleObj spid="_x0000_s2050" name="Equation" r:id="rId4" imgW="114120" imgH="215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676400" y="4800600"/>
          <a:ext cx="3581400" cy="749300"/>
        </p:xfrm>
        <a:graphic>
          <a:graphicData uri="http://schemas.openxmlformats.org/presentationml/2006/ole">
            <p:oleObj spid="_x0000_s2052" name="Equation" r:id="rId5" imgW="1091880" imgH="228600" progId="Equation.3">
              <p:embed/>
            </p:oleObj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shot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799" y="2362200"/>
            <a:ext cx="4648201" cy="34192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u="sng" dirty="0" smtClean="0">
                <a:latin typeface="Algerian" pitchFamily="82" charset="0"/>
              </a:rPr>
              <a:t>Geometrical representation </a:t>
            </a:r>
            <a:r>
              <a:rPr lang="en-US" sz="4000" dirty="0" smtClean="0">
                <a:latin typeface="Algerian" pitchFamily="82" charset="0"/>
              </a:rPr>
              <a:t>:-</a:t>
            </a:r>
            <a:endParaRPr lang="en-US" sz="4000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4495800" cy="438912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 complex number z = α + </a:t>
            </a:r>
            <a:r>
              <a:rPr lang="en-US" dirty="0" err="1" smtClean="0"/>
              <a:t>iβ</a:t>
            </a:r>
            <a:r>
              <a:rPr lang="en-US" dirty="0" smtClean="0"/>
              <a:t> can be denoted as a point P(α, β) in a plane called </a:t>
            </a:r>
            <a:r>
              <a:rPr lang="en-US" dirty="0" err="1" smtClean="0"/>
              <a:t>Argand</a:t>
            </a:r>
            <a:r>
              <a:rPr lang="en-US" dirty="0" smtClean="0"/>
              <a:t> plane, where α is the real part and β is an imaginary part. The value of </a:t>
            </a:r>
            <a:r>
              <a:rPr lang="en-US" dirty="0" err="1" smtClean="0"/>
              <a:t>i</a:t>
            </a:r>
            <a:r>
              <a:rPr lang="en-US" dirty="0" smtClean="0"/>
              <a:t> = </a:t>
            </a:r>
            <a:r>
              <a:rPr lang="en-US" dirty="0" smtClean="0">
                <a:latin typeface="Agency FB"/>
              </a:rPr>
              <a:t>√-1.</a:t>
            </a: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shot_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1981199"/>
            <a:ext cx="3048000" cy="39956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 smtClean="0">
                <a:latin typeface="Algerian" pitchFamily="82" charset="0"/>
              </a:rPr>
              <a:t>Conjugate of Complex Number </a:t>
            </a:r>
            <a:r>
              <a:rPr lang="en-US" sz="3200" dirty="0" smtClean="0">
                <a:latin typeface="Algerian" pitchFamily="82" charset="0"/>
              </a:rPr>
              <a:t>:-</a:t>
            </a:r>
            <a:endParaRPr lang="en-US" sz="3200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5105400" cy="438912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Conjugate of a complex number is the number with an same real part and opposite sign of imaginary part but equal in magnitude. The complex conjugate of complex number z is denoted by z¯.</a:t>
            </a:r>
          </a:p>
          <a:p>
            <a:pPr>
              <a:buNone/>
            </a:pPr>
            <a:r>
              <a:rPr lang="en-US" dirty="0" smtClean="0"/>
              <a:t>		The complex conjugate of 			x + </a:t>
            </a:r>
            <a:r>
              <a:rPr lang="en-US" dirty="0" err="1" smtClean="0"/>
              <a:t>iy</a:t>
            </a:r>
            <a:r>
              <a:rPr lang="en-US" dirty="0" smtClean="0"/>
              <a:t> is x – </a:t>
            </a:r>
            <a:r>
              <a:rPr lang="en-US" dirty="0" err="1" smtClean="0"/>
              <a:t>iy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	Mirror image of Z = x + </a:t>
            </a:r>
            <a:r>
              <a:rPr lang="en-US" dirty="0" err="1" smtClean="0"/>
              <a:t>iy</a:t>
            </a:r>
            <a:r>
              <a:rPr lang="en-US" dirty="0" smtClean="0"/>
              <a:t> along real axis will represent conjugate of given complex number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67400" y="60960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Fig: Complex conjugate</a:t>
            </a: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_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1295400"/>
            <a:ext cx="4495800" cy="4800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u="sng" dirty="0" smtClean="0">
                <a:latin typeface="Algerian" pitchFamily="82" charset="0"/>
              </a:rPr>
              <a:t>MODULUS AND ARGUMENT OF COMPLEX NUMBER </a:t>
            </a:r>
            <a:r>
              <a:rPr lang="en-US" sz="3200" dirty="0" smtClean="0">
                <a:latin typeface="Algerian" pitchFamily="82" charset="0"/>
              </a:rPr>
              <a:t>:-</a:t>
            </a:r>
            <a:endParaRPr lang="en-US" sz="3200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35480"/>
            <a:ext cx="4495800" cy="43891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length of the line segment, that is OP, is called the modulus of the complex number, z=( x + </a:t>
            </a:r>
            <a:r>
              <a:rPr lang="en-US" dirty="0" err="1" smtClean="0"/>
              <a:t>iy</a:t>
            </a:r>
            <a:r>
              <a:rPr lang="en-US" dirty="0" smtClean="0"/>
              <a:t>) and is denoted by |z|=| x+ </a:t>
            </a:r>
            <a:r>
              <a:rPr lang="en-US" dirty="0" err="1" smtClean="0"/>
              <a:t>iy</a:t>
            </a:r>
            <a:r>
              <a:rPr lang="en-US" dirty="0" smtClean="0"/>
              <a:t>|</a:t>
            </a:r>
          </a:p>
          <a:p>
            <a:r>
              <a:rPr lang="en-US" dirty="0" smtClean="0"/>
              <a:t>The angle from the positive axis to the line segment is called the argument of the complex number, z. It is denoted by arg. (z).</a:t>
            </a:r>
          </a:p>
          <a:p>
            <a:pPr>
              <a:buNone/>
            </a:pPr>
            <a:r>
              <a:rPr lang="pl-PL" dirty="0" smtClean="0"/>
              <a:t>Θ</a:t>
            </a:r>
            <a:r>
              <a:rPr lang="en-US" dirty="0" smtClean="0"/>
              <a:t>=tan</a:t>
            </a:r>
            <a:r>
              <a:rPr lang="en-US" sz="2200" baseline="30000" dirty="0" smtClean="0"/>
              <a:t>-1</a:t>
            </a:r>
            <a:r>
              <a:rPr lang="en-US" sz="2200" dirty="0" smtClean="0"/>
              <a:t> (y/x)</a:t>
            </a:r>
            <a:endParaRPr lang="en-US" baseline="30000" dirty="0"/>
          </a:p>
        </p:txBody>
      </p:sp>
      <p:sp>
        <p:nvSpPr>
          <p:cNvPr id="5" name="TextBox 4"/>
          <p:cNvSpPr txBox="1"/>
          <p:nvPr/>
        </p:nvSpPr>
        <p:spPr>
          <a:xfrm>
            <a:off x="6400800" y="3352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u="sng" dirty="0" smtClean="0">
                <a:latin typeface="Algerian" pitchFamily="82" charset="0"/>
              </a:rPr>
              <a:t>Properties of Modulus :-</a:t>
            </a:r>
            <a:endParaRPr lang="en-US" sz="4400" u="sng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en-US" dirty="0" smtClean="0"/>
              <a:t>|z| = 0  =&gt;     z = 0 + i0</a:t>
            </a:r>
          </a:p>
          <a:p>
            <a:pPr fontAlgn="base"/>
            <a:r>
              <a:rPr lang="en-US" dirty="0" smtClean="0"/>
              <a:t>|z</a:t>
            </a:r>
            <a:r>
              <a:rPr lang="en-US" baseline="-25000" dirty="0" smtClean="0"/>
              <a:t>1</a:t>
            </a:r>
            <a:r>
              <a:rPr lang="en-US" dirty="0" smtClean="0"/>
              <a:t> – z</a:t>
            </a:r>
            <a:r>
              <a:rPr lang="en-US" baseline="-25000" dirty="0" smtClean="0"/>
              <a:t>2</a:t>
            </a:r>
            <a:r>
              <a:rPr lang="en-US" dirty="0" smtClean="0"/>
              <a:t> | denotes  the distance between z</a:t>
            </a:r>
            <a:r>
              <a:rPr lang="en-US" baseline="-25000" dirty="0" smtClean="0"/>
              <a:t>1</a:t>
            </a:r>
            <a:r>
              <a:rPr lang="en-US" dirty="0" smtClean="0"/>
              <a:t> and z</a:t>
            </a:r>
            <a:r>
              <a:rPr lang="en-US" baseline="-25000" dirty="0" smtClean="0"/>
              <a:t>2</a:t>
            </a:r>
            <a:r>
              <a:rPr lang="en-US" dirty="0" smtClean="0"/>
              <a:t> .</a:t>
            </a:r>
          </a:p>
          <a:p>
            <a:pPr fontAlgn="base"/>
            <a:r>
              <a:rPr lang="en-US" dirty="0" smtClean="0"/>
              <a:t>–|z| ≤ Re(z)  ≤ |z| ; equality holds on right or on left side depending upon z being positive real or negative  real.</a:t>
            </a:r>
          </a:p>
          <a:p>
            <a:pPr fontAlgn="base"/>
            <a:r>
              <a:rPr lang="en-US" dirty="0" smtClean="0"/>
              <a:t>–|z| ≤ </a:t>
            </a:r>
            <a:r>
              <a:rPr lang="en-US" dirty="0" err="1" smtClean="0"/>
              <a:t>Imz</a:t>
            </a:r>
            <a:r>
              <a:rPr lang="en-US" dirty="0" smtClean="0"/>
              <a:t> ≤ |z| ; equality holds on right side or on left side depending upon z being purely imaginary and above the real axes or below the real axes.</a:t>
            </a:r>
          </a:p>
          <a:p>
            <a:pPr fontAlgn="base"/>
            <a:r>
              <a:rPr lang="en-US" dirty="0" smtClean="0"/>
              <a:t>|z| ≤ |Re(z)| + |</a:t>
            </a:r>
            <a:r>
              <a:rPr lang="en-US" dirty="0" err="1" smtClean="0"/>
              <a:t>Im</a:t>
            </a:r>
            <a:r>
              <a:rPr lang="en-US" dirty="0" smtClean="0"/>
              <a:t>(z)| ≤ |z| ; </a:t>
            </a:r>
            <a:r>
              <a:rPr lang="en-US" dirty="0" smtClean="0"/>
              <a:t> equality</a:t>
            </a:r>
            <a:r>
              <a:rPr lang="en-US" dirty="0" smtClean="0"/>
              <a:t>  holds  </a:t>
            </a:r>
            <a:r>
              <a:rPr lang="en-US" dirty="0" smtClean="0"/>
              <a:t>on left</a:t>
            </a:r>
            <a:r>
              <a:rPr lang="en-US" dirty="0" smtClean="0"/>
              <a:t> </a:t>
            </a:r>
            <a:r>
              <a:rPr lang="en-US" dirty="0" smtClean="0"/>
              <a:t>side</a:t>
            </a:r>
            <a:r>
              <a:rPr lang="en-US" dirty="0" smtClean="0"/>
              <a:t> </a:t>
            </a:r>
            <a:r>
              <a:rPr lang="en-US" dirty="0" smtClean="0"/>
              <a:t>when z </a:t>
            </a:r>
          </a:p>
          <a:p>
            <a:pPr fontAlgn="base">
              <a:buNone/>
            </a:pPr>
            <a:r>
              <a:rPr lang="en-US" dirty="0" smtClean="0"/>
              <a:t>	is</a:t>
            </a:r>
            <a:r>
              <a:rPr lang="en-US" dirty="0" smtClean="0"/>
              <a:t>  purely  imaginary  or  purely  real  and  equality  </a:t>
            </a:r>
            <a:r>
              <a:rPr lang="en-US" dirty="0" smtClean="0"/>
              <a:t>holds</a:t>
            </a:r>
            <a:r>
              <a:rPr lang="en-US" dirty="0" smtClean="0"/>
              <a:t> </a:t>
            </a:r>
            <a:r>
              <a:rPr lang="en-US" dirty="0" smtClean="0"/>
              <a:t>on </a:t>
            </a:r>
            <a:r>
              <a:rPr lang="en-US" dirty="0" smtClean="0"/>
              <a:t>right  side when |Re(z)| = |</a:t>
            </a:r>
            <a:r>
              <a:rPr lang="en-US" dirty="0" err="1" smtClean="0"/>
              <a:t>Im</a:t>
            </a:r>
            <a:r>
              <a:rPr lang="en-US" dirty="0" smtClean="0"/>
              <a:t>(z)|.</a:t>
            </a:r>
          </a:p>
          <a:p>
            <a:pPr fontAlgn="base"/>
            <a:r>
              <a:rPr lang="en-US" dirty="0" smtClean="0"/>
              <a:t>|z|</a:t>
            </a:r>
            <a:r>
              <a:rPr lang="en-US" baseline="30000" dirty="0" smtClean="0"/>
              <a:t>2</a:t>
            </a:r>
            <a:r>
              <a:rPr lang="en-US" dirty="0" smtClean="0"/>
              <a:t> = z </a:t>
            </a:r>
            <a:r>
              <a:rPr lang="en-US" baseline="30000" dirty="0" smtClean="0"/>
              <a:t>                                                          </a:t>
            </a:r>
            <a:endParaRPr lang="en-US" dirty="0" smtClean="0"/>
          </a:p>
          <a:p>
            <a:pPr fontAlgn="base"/>
            <a:r>
              <a:rPr lang="en-US" dirty="0" smtClean="0"/>
              <a:t>|z</a:t>
            </a:r>
            <a:r>
              <a:rPr lang="en-US" baseline="-25000" dirty="0" smtClean="0"/>
              <a:t>1</a:t>
            </a:r>
            <a:r>
              <a:rPr lang="en-US" dirty="0" smtClean="0"/>
              <a:t>z</a:t>
            </a:r>
            <a:r>
              <a:rPr lang="en-US" baseline="-25000" dirty="0" smtClean="0"/>
              <a:t>2</a:t>
            </a:r>
            <a:r>
              <a:rPr lang="en-US" dirty="0" smtClean="0"/>
              <a:t>| = |z</a:t>
            </a:r>
            <a:r>
              <a:rPr lang="en-US" baseline="-25000" dirty="0" smtClean="0"/>
              <a:t>1</a:t>
            </a:r>
            <a:r>
              <a:rPr lang="en-US" dirty="0" smtClean="0"/>
              <a:t>| |z</a:t>
            </a:r>
            <a:r>
              <a:rPr lang="en-US" baseline="-25000" dirty="0" smtClean="0"/>
              <a:t>2</a:t>
            </a:r>
            <a:r>
              <a:rPr lang="en-US" dirty="0" smtClean="0"/>
              <a:t>|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322</TotalTime>
  <Words>204</Words>
  <Application>Microsoft Office PowerPoint</Application>
  <PresentationFormat>On-screen Show (4:3)</PresentationFormat>
  <Paragraphs>81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Flow</vt:lpstr>
      <vt:lpstr>Equation</vt:lpstr>
      <vt:lpstr>Complex number</vt:lpstr>
      <vt:lpstr>Definition :-</vt:lpstr>
      <vt:lpstr>Equality of complex number :-</vt:lpstr>
      <vt:lpstr>Algebra of complex number :-</vt:lpstr>
      <vt:lpstr>Algebra of complex number :-</vt:lpstr>
      <vt:lpstr>Geometrical representation :-</vt:lpstr>
      <vt:lpstr>Conjugate of Complex Number :-</vt:lpstr>
      <vt:lpstr>MODULUS AND ARGUMENT OF COMPLEX NUMBER :-</vt:lpstr>
      <vt:lpstr>Properties of Modulus :-</vt:lpstr>
      <vt:lpstr>Properties of Argument:</vt:lpstr>
      <vt:lpstr>conclusion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 number</dc:title>
  <dc:creator>PC</dc:creator>
  <cp:lastModifiedBy>PC</cp:lastModifiedBy>
  <cp:revision>35</cp:revision>
  <dcterms:created xsi:type="dcterms:W3CDTF">2022-05-23T13:35:10Z</dcterms:created>
  <dcterms:modified xsi:type="dcterms:W3CDTF">2022-05-25T03:01:41Z</dcterms:modified>
</cp:coreProperties>
</file>