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9" r:id="rId11"/>
    <p:sldId id="270" r:id="rId12"/>
    <p:sldId id="281" r:id="rId13"/>
    <p:sldId id="283" r:id="rId14"/>
    <p:sldId id="287" r:id="rId15"/>
    <p:sldId id="285" r:id="rId16"/>
    <p:sldId id="279" r:id="rId17"/>
    <p:sldId id="275" r:id="rId18"/>
    <p:sldId id="276" r:id="rId19"/>
    <p:sldId id="277" r:id="rId20"/>
    <p:sldId id="288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ADD7-DF4E-4640-AC9C-5B27D627FA8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6223-791A-4745-A25A-A4384713B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ADD7-DF4E-4640-AC9C-5B27D627FA8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6223-791A-4745-A25A-A4384713B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ADD7-DF4E-4640-AC9C-5B27D627FA8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6223-791A-4745-A25A-A4384713B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ADD7-DF4E-4640-AC9C-5B27D627FA8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6223-791A-4745-A25A-A4384713B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ADD7-DF4E-4640-AC9C-5B27D627FA8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6223-791A-4745-A25A-A4384713B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ADD7-DF4E-4640-AC9C-5B27D627FA8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6223-791A-4745-A25A-A4384713B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ADD7-DF4E-4640-AC9C-5B27D627FA8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6223-791A-4745-A25A-A4384713B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ADD7-DF4E-4640-AC9C-5B27D627FA8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6223-791A-4745-A25A-A4384713B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ADD7-DF4E-4640-AC9C-5B27D627FA8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6223-791A-4745-A25A-A4384713B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ADD7-DF4E-4640-AC9C-5B27D627FA8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6223-791A-4745-A25A-A4384713B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ADD7-DF4E-4640-AC9C-5B27D627FA8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6223-791A-4745-A25A-A4384713B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EADD7-DF4E-4640-AC9C-5B27D627FA8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16223-791A-4745-A25A-A4384713B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808311"/>
          </a:xfrm>
        </p:spPr>
        <p:txBody>
          <a:bodyPr>
            <a:normAutofit/>
          </a:bodyPr>
          <a:lstStyle/>
          <a:p>
            <a:r>
              <a:rPr lang="en-IN" sz="9600" b="1" dirty="0" smtClean="0"/>
              <a:t>Syllabus 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Dr. Swapna Dutta</a:t>
            </a:r>
          </a:p>
          <a:p>
            <a:r>
              <a:rPr lang="en-IN" dirty="0" err="1" smtClean="0"/>
              <a:t>HoD</a:t>
            </a:r>
            <a:r>
              <a:rPr lang="en-IN" dirty="0" smtClean="0"/>
              <a:t>, Dept. of Home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Owner\Desktop\download (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Own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848872" cy="6120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Owner\Desktop\images (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5976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Aharoni" pitchFamily="2" charset="-79"/>
                <a:cs typeface="Aharoni" pitchFamily="2" charset="-79"/>
              </a:rPr>
              <a:t>Awareness of self in Communication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b="1" dirty="0" smtClean="0"/>
              <a:t>Self</a:t>
            </a:r>
            <a:r>
              <a:rPr lang="en-IN" dirty="0" smtClean="0"/>
              <a:t>-</a:t>
            </a:r>
            <a:r>
              <a:rPr lang="en-IN" b="1" dirty="0" smtClean="0"/>
              <a:t>awareness</a:t>
            </a:r>
            <a:r>
              <a:rPr lang="en-IN" dirty="0" smtClean="0"/>
              <a:t> means that you know how your thoughts, emotions and behaviours affect others and you're able to manage yourself so that the other person is an important part of the conversation. </a:t>
            </a:r>
          </a:p>
          <a:p>
            <a:pPr algn="just"/>
            <a:r>
              <a:rPr lang="en-IN" b="1" dirty="0" smtClean="0"/>
              <a:t>Communication is </a:t>
            </a:r>
            <a:r>
              <a:rPr lang="en-IN" dirty="0" smtClean="0"/>
              <a:t>simply the act of transferring information from one place, person or group to another.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 smtClean="0"/>
              <a:t>Self</a:t>
            </a:r>
            <a:r>
              <a:rPr lang="en-IN" dirty="0" smtClean="0"/>
              <a:t>-</a:t>
            </a:r>
            <a:r>
              <a:rPr lang="en-IN" b="1" dirty="0" smtClean="0"/>
              <a:t>awareness</a:t>
            </a:r>
            <a:r>
              <a:rPr lang="en-IN" dirty="0" smtClean="0"/>
              <a:t> helps you </a:t>
            </a:r>
            <a:r>
              <a:rPr lang="en-IN" b="1" dirty="0" smtClean="0"/>
              <a:t>communicate</a:t>
            </a:r>
            <a:r>
              <a:rPr lang="en-IN" dirty="0" smtClean="0"/>
              <a:t> with others on a deeper level because you make them feel valued and important.</a:t>
            </a:r>
          </a:p>
          <a:p>
            <a:r>
              <a:rPr lang="en-IN" dirty="0" smtClean="0"/>
              <a:t>Self-awareness plays an  important role in strategic communications.</a:t>
            </a:r>
          </a:p>
          <a:p>
            <a:r>
              <a:rPr lang="en-IN" dirty="0" smtClean="0"/>
              <a:t>Self awareness helps you to be more comfortable with yourself. </a:t>
            </a:r>
          </a:p>
          <a:p>
            <a:r>
              <a:rPr lang="en-IN" dirty="0" smtClean="0"/>
              <a:t>Self awareness helps to relax with others and make you confident.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Owner\Desktop\downloa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7"/>
            <a:ext cx="8352928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Owner\Downloads\IMG_20200911_150129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50" r="11816"/>
          <a:stretch>
            <a:fillRect/>
          </a:stretch>
        </p:blipFill>
        <p:spPr bwMode="auto">
          <a:xfrm>
            <a:off x="467544" y="260648"/>
            <a:ext cx="8208912" cy="586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Owner\Downloads\IMG_20200911_150136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396" t="6996" r="14202" b="46865"/>
          <a:stretch>
            <a:fillRect/>
          </a:stretch>
        </p:blipFill>
        <p:spPr bwMode="auto">
          <a:xfrm>
            <a:off x="467544" y="404664"/>
            <a:ext cx="8208912" cy="2592288"/>
          </a:xfrm>
          <a:prstGeom prst="rect">
            <a:avLst/>
          </a:prstGeom>
          <a:noFill/>
        </p:spPr>
      </p:pic>
      <p:pic>
        <p:nvPicPr>
          <p:cNvPr id="5" name="Picture 2" descr="C:\Users\Owner\Downloads\IMG_20200911_150207_2.jpg"/>
          <p:cNvPicPr>
            <a:picLocks noChangeAspect="1" noChangeArrowheads="1"/>
          </p:cNvPicPr>
          <p:nvPr/>
        </p:nvPicPr>
        <p:blipFill>
          <a:blip r:embed="rId3" cstate="print"/>
          <a:srcRect r="7573" b="75503"/>
          <a:stretch>
            <a:fillRect/>
          </a:stretch>
        </p:blipFill>
        <p:spPr bwMode="auto">
          <a:xfrm>
            <a:off x="539552" y="2780928"/>
            <a:ext cx="8136904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Owner\Downloads\IMG_20200911_150207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4497" r="7573" b="3908"/>
          <a:stretch>
            <a:fillRect/>
          </a:stretch>
        </p:blipFill>
        <p:spPr bwMode="auto">
          <a:xfrm>
            <a:off x="539552" y="260648"/>
            <a:ext cx="8208912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Owner\Downloads\IMG_20200911_150212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52" t="8587" r="13937" b="29364"/>
          <a:stretch>
            <a:fillRect/>
          </a:stretch>
        </p:blipFill>
        <p:spPr bwMode="auto">
          <a:xfrm>
            <a:off x="467544" y="260648"/>
            <a:ext cx="828092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/>
              <a:t> </a:t>
            </a:r>
            <a:r>
              <a:rPr lang="en-US" sz="4400" b="1" dirty="0" smtClean="0">
                <a:latin typeface="Aharoni" pitchFamily="2" charset="-79"/>
                <a:cs typeface="Aharoni" pitchFamily="2" charset="-79"/>
              </a:rPr>
              <a:t>INTRODUCTION TO TEXTILES </a:t>
            </a:r>
            <a:endParaRPr lang="en-US" sz="4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4400" b="1" dirty="0" smtClean="0">
                <a:latin typeface="Aharoni" pitchFamily="2" charset="-79"/>
                <a:cs typeface="Aharoni" pitchFamily="2" charset="-79"/>
              </a:rPr>
              <a:t> COMMUNICATION SYSTEMS AND MASS MEDIA </a:t>
            </a:r>
            <a:endParaRPr lang="en-US" sz="4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4400" b="1" dirty="0" smtClean="0">
                <a:latin typeface="Aharoni" pitchFamily="2" charset="-79"/>
                <a:cs typeface="Aharoni" pitchFamily="2" charset="-79"/>
              </a:rPr>
              <a:t> PERSONAL FINANCE AND CONSUMER STUDIES </a:t>
            </a:r>
            <a:endParaRPr lang="en-US" sz="4400" dirty="0" smtClean="0">
              <a:latin typeface="Aharoni" pitchFamily="2" charset="-79"/>
              <a:cs typeface="Aharoni" pitchFamily="2" charset="-79"/>
            </a:endParaRP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What is communication?</a:t>
            </a:r>
          </a:p>
          <a:p>
            <a:r>
              <a:rPr lang="en-IN" dirty="0" smtClean="0"/>
              <a:t>What is Communication Process?</a:t>
            </a:r>
          </a:p>
          <a:p>
            <a:r>
              <a:rPr lang="en-IN" dirty="0" smtClean="0"/>
              <a:t>What is Self awareness. Write the dimensions of self awareness in communication Process.</a:t>
            </a:r>
          </a:p>
          <a:p>
            <a:r>
              <a:rPr lang="en-IN" dirty="0" smtClean="0"/>
              <a:t>How self awareness influences in communication? Explain.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IN" sz="9600" dirty="0" smtClean="0">
                <a:latin typeface="AR BLANCA" pitchFamily="2" charset="0"/>
              </a:rPr>
              <a:t>Thank You</a:t>
            </a:r>
            <a:endParaRPr lang="en-US" sz="9600" dirty="0">
              <a:latin typeface="AR BLAN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COMMUNICATION SYSTEMS AND MASS MEDIA</a:t>
            </a:r>
            <a:endParaRPr lang="en-US" dirty="0"/>
          </a:p>
        </p:txBody>
      </p:sp>
      <p:pic>
        <p:nvPicPr>
          <p:cNvPr id="1026" name="Picture 2" descr="C:\Users\Owner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748883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Owner\Desktop\download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592288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6000" b="1" dirty="0" smtClean="0">
                <a:latin typeface="Aharoni" pitchFamily="2" charset="-79"/>
                <a:cs typeface="Aharoni" pitchFamily="2" charset="-79"/>
              </a:rPr>
            </a:br>
            <a:r>
              <a:rPr lang="en-US" sz="6000" b="1" dirty="0" smtClean="0">
                <a:latin typeface="Aharoni" pitchFamily="2" charset="-79"/>
                <a:cs typeface="Aharoni" pitchFamily="2" charset="-79"/>
              </a:rPr>
              <a:t>Unit I </a:t>
            </a:r>
            <a:br>
              <a:rPr lang="en-US" sz="6000" b="1" dirty="0" smtClean="0">
                <a:latin typeface="Aharoni" pitchFamily="2" charset="-79"/>
                <a:cs typeface="Aharoni" pitchFamily="2" charset="-79"/>
              </a:rPr>
            </a:br>
            <a:r>
              <a:rPr lang="en-US" sz="6000" b="1" dirty="0" smtClean="0">
                <a:latin typeface="Aharoni" pitchFamily="2" charset="-79"/>
                <a:cs typeface="Aharoni" pitchFamily="2" charset="-79"/>
              </a:rPr>
              <a:t>Self and Communication </a:t>
            </a:r>
            <a:r>
              <a:rPr lang="en-US" b="1" dirty="0" smtClean="0"/>
              <a:t>								15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Awareness of self in communication 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 Intrapersonal Communication 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 Self-concept and self esteem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b="1" dirty="0" smtClean="0">
                <a:latin typeface="Aharoni" pitchFamily="2" charset="-79"/>
                <a:cs typeface="Aharoni" pitchFamily="2" charset="-79"/>
              </a:rPr>
            </a:br>
            <a:r>
              <a:rPr lang="en-US" b="1" dirty="0" smtClean="0">
                <a:latin typeface="Aharoni" pitchFamily="2" charset="-79"/>
                <a:cs typeface="Aharoni" pitchFamily="2" charset="-79"/>
              </a:rPr>
              <a:t>Unit II: </a:t>
            </a:r>
            <a:br>
              <a:rPr lang="en-US" b="1" dirty="0" smtClean="0">
                <a:latin typeface="Aharoni" pitchFamily="2" charset="-79"/>
                <a:cs typeface="Aharoni" pitchFamily="2" charset="-79"/>
              </a:rPr>
            </a:br>
            <a:r>
              <a:rPr lang="en-US" b="1" dirty="0" smtClean="0">
                <a:latin typeface="Aharoni" pitchFamily="2" charset="-79"/>
                <a:cs typeface="Aharoni" pitchFamily="2" charset="-79"/>
              </a:rPr>
              <a:t>Interpersonal Communication </a:t>
            </a:r>
            <a:r>
              <a:rPr lang="en-US" b="1" dirty="0" smtClean="0"/>
              <a:t>								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Concept, types and functions of interpersonal communication </a:t>
            </a:r>
          </a:p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Dyadic, small and large group communication </a:t>
            </a:r>
          </a:p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Stages in human relationship development </a:t>
            </a:r>
          </a:p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Small group communication: types and functions 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>
            <a:normAutofit/>
          </a:bodyPr>
          <a:lstStyle/>
          <a:p>
            <a:r>
              <a:rPr lang="en-US" b="1" dirty="0" smtClean="0"/>
              <a:t>Unit III </a:t>
            </a:r>
            <a:br>
              <a:rPr lang="en-US" b="1" dirty="0" smtClean="0"/>
            </a:br>
            <a:r>
              <a:rPr lang="en-US" b="1" dirty="0" smtClean="0"/>
              <a:t>Organization, Public and Mass Communication 	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Organizational communication: concept, types, functions and networks 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 Public communication- concept and techniques 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 Mass Communication- concept, significance, functions and elements 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Theories and models of mass communication 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 Intercultural communication- concept, stages and barriers 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 Relationship between culture and communication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Unit IV </a:t>
            </a:r>
            <a:br>
              <a:rPr lang="en-US" b="1" dirty="0" smtClean="0">
                <a:latin typeface="Aharoni" pitchFamily="2" charset="-79"/>
                <a:cs typeface="Aharoni" pitchFamily="2" charset="-79"/>
              </a:rPr>
            </a:br>
            <a:r>
              <a:rPr lang="en-US" b="1" dirty="0" smtClean="0">
                <a:latin typeface="Aharoni" pitchFamily="2" charset="-79"/>
                <a:cs typeface="Aharoni" pitchFamily="2" charset="-79"/>
              </a:rPr>
              <a:t>Mass Media </a:t>
            </a:r>
            <a:r>
              <a:rPr lang="en-US" b="1" dirty="0" smtClean="0"/>
              <a:t>	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Print Media: types, nature, characteristics, reach, access. 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Radio: types, nature, characteristics, reach, access. 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Television and cinema: types, nature, characteristics, reach, access. 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 ICTs: types, characteristics, reach and access. </a:t>
            </a:r>
          </a:p>
          <a:p>
            <a:pPr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 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                                                                                                                     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1. Know yourself exercises. 							                    		 </a:t>
            </a:r>
          </a:p>
          <a:p>
            <a:pPr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2. Studying group dynamics in organizations- formal and informal. 	                  	     	</a:t>
            </a:r>
          </a:p>
          <a:p>
            <a:pPr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3. Audience analysis- readership, listenership and viewership studies 		       			 </a:t>
            </a:r>
          </a:p>
          <a:p>
            <a:pPr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4. Content analysis of mass media -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Print, electronic and new media (Any two)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	       		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228</Words>
  <Application>Microsoft Office PowerPoint</Application>
  <PresentationFormat>On-screen Show (4:3)</PresentationFormat>
  <Paragraphs>52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Syllabus </vt:lpstr>
      <vt:lpstr>Slide 2</vt:lpstr>
      <vt:lpstr>COMMUNICATION SYSTEMS AND MASS MEDIA</vt:lpstr>
      <vt:lpstr>Slide 4</vt:lpstr>
      <vt:lpstr> Unit I  Self and Communication         15 </vt:lpstr>
      <vt:lpstr> Unit II:  Interpersonal Communication         15</vt:lpstr>
      <vt:lpstr>Unit III  Organization, Public and Mass Communication  30</vt:lpstr>
      <vt:lpstr>Unit IV  Mass Media  20</vt:lpstr>
      <vt:lpstr>PRACTICAL</vt:lpstr>
      <vt:lpstr>Slide 10</vt:lpstr>
      <vt:lpstr>Slide 11</vt:lpstr>
      <vt:lpstr>Slide 12</vt:lpstr>
      <vt:lpstr>Awareness of self in Communication</vt:lpstr>
      <vt:lpstr>Slide 14</vt:lpstr>
      <vt:lpstr>Slide 15</vt:lpstr>
      <vt:lpstr>Slide 16</vt:lpstr>
      <vt:lpstr>Slide 17</vt:lpstr>
      <vt:lpstr>Slide 18</vt:lpstr>
      <vt:lpstr>Slide 19</vt:lpstr>
      <vt:lpstr>Questions</vt:lpstr>
      <vt:lpstr>Slide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Syllabus</dc:title>
  <dc:creator>swapna dutta</dc:creator>
  <cp:lastModifiedBy>swapna dutta</cp:lastModifiedBy>
  <cp:revision>22</cp:revision>
  <dcterms:created xsi:type="dcterms:W3CDTF">2020-09-10T06:49:16Z</dcterms:created>
  <dcterms:modified xsi:type="dcterms:W3CDTF">2020-09-11T10:27:31Z</dcterms:modified>
</cp:coreProperties>
</file>