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9" r:id="rId10"/>
    <p:sldId id="264" r:id="rId11"/>
    <p:sldId id="265" r:id="rId12"/>
    <p:sldId id="270" r:id="rId13"/>
    <p:sldId id="271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32A12-1A3B-43C4-B4D9-EF219B9BD8E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793B0-2D98-49BB-B630-63E673F6B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32677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Home Science (</a:t>
            </a:r>
            <a:r>
              <a:rPr lang="en-US" b="1" dirty="0" err="1" smtClean="0"/>
              <a:t>Honours</a:t>
            </a:r>
            <a:r>
              <a:rPr lang="en-US" b="1" dirty="0" smtClean="0"/>
              <a:t>) </a:t>
            </a:r>
            <a:br>
              <a:rPr lang="en-US" b="1" dirty="0" smtClean="0"/>
            </a:br>
            <a:r>
              <a:rPr lang="en-US" b="1" dirty="0" smtClean="0"/>
              <a:t>Core- 2 (Theory)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Course Title: FOOD AND NUTRITION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of Home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HSC Honours\IMG_20200815_201244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121" t="6996" r="3331" b="30955"/>
          <a:stretch>
            <a:fillRect/>
          </a:stretch>
        </p:blipFill>
        <p:spPr bwMode="auto">
          <a:xfrm>
            <a:off x="1259632" y="404664"/>
            <a:ext cx="633670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Owner\Desktop\HSC Honours\IMG_20200815_201312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84" t="3814" r="47879" b="72321"/>
          <a:stretch>
            <a:fillRect/>
          </a:stretch>
        </p:blipFill>
        <p:spPr bwMode="auto">
          <a:xfrm>
            <a:off x="1331640" y="404664"/>
            <a:ext cx="6624736" cy="3240360"/>
          </a:xfrm>
          <a:prstGeom prst="rect">
            <a:avLst/>
          </a:prstGeom>
          <a:noFill/>
        </p:spPr>
      </p:pic>
      <p:pic>
        <p:nvPicPr>
          <p:cNvPr id="4" name="Picture 2" descr="C:\Users\Owner\Desktop\HSC Honours\IMG_20200815_195521_3.jpg"/>
          <p:cNvPicPr>
            <a:picLocks noChangeAspect="1" noChangeArrowheads="1"/>
          </p:cNvPicPr>
          <p:nvPr/>
        </p:nvPicPr>
        <p:blipFill>
          <a:blip r:embed="rId3" cstate="print"/>
          <a:srcRect l="8073" t="29270" r="67472" b="58002"/>
          <a:stretch>
            <a:fillRect/>
          </a:stretch>
        </p:blipFill>
        <p:spPr bwMode="auto">
          <a:xfrm>
            <a:off x="2627784" y="3717032"/>
            <a:ext cx="4104456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Owner\Desktop\HSC Honours\IMG_20200815_195503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045"/>
          <a:stretch>
            <a:fillRect/>
          </a:stretch>
        </p:blipFill>
        <p:spPr bwMode="auto">
          <a:xfrm>
            <a:off x="1259632" y="1268760"/>
            <a:ext cx="7272808" cy="4857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HSC Honours\IMG_20200815_201312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75" t="40407" r="50829" b="15045"/>
          <a:stretch>
            <a:fillRect/>
          </a:stretch>
        </p:blipFill>
        <p:spPr bwMode="auto">
          <a:xfrm>
            <a:off x="899592" y="476672"/>
            <a:ext cx="6984776" cy="3672408"/>
          </a:xfrm>
          <a:prstGeom prst="rect">
            <a:avLst/>
          </a:prstGeom>
          <a:noFill/>
        </p:spPr>
      </p:pic>
      <p:pic>
        <p:nvPicPr>
          <p:cNvPr id="5" name="Picture 2" descr="C:\Users\Owner\Desktop\HSC Honours\IMG_20200815_201312_4.jpg"/>
          <p:cNvPicPr>
            <a:picLocks noChangeAspect="1" noChangeArrowheads="1"/>
          </p:cNvPicPr>
          <p:nvPr/>
        </p:nvPicPr>
        <p:blipFill>
          <a:blip r:embed="rId2" cstate="print"/>
          <a:srcRect l="50943" t="3330" r="4717" b="78685"/>
          <a:stretch>
            <a:fillRect/>
          </a:stretch>
        </p:blipFill>
        <p:spPr bwMode="auto">
          <a:xfrm>
            <a:off x="827584" y="4005064"/>
            <a:ext cx="7056784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Owner\Desktop\HSC Honours\IMG_20200815_201312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000" t="21315" r="3125" b="30955"/>
          <a:stretch>
            <a:fillRect/>
          </a:stretch>
        </p:blipFill>
        <p:spPr bwMode="auto">
          <a:xfrm>
            <a:off x="1547664" y="836712"/>
            <a:ext cx="6480720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7200" dirty="0" smtClean="0">
                <a:latin typeface="AR BLANCA" pitchFamily="2" charset="0"/>
              </a:rPr>
              <a:t>THANK YOU</a:t>
            </a:r>
            <a:endParaRPr lang="en-US" sz="7200" dirty="0">
              <a:latin typeface="AR BLANCA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Unit I: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Basic </a:t>
            </a:r>
            <a:r>
              <a:rPr lang="en-US" b="1" dirty="0"/>
              <a:t>concepts in food and nutrition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Basic terms used in study of food and nutrition </a:t>
            </a:r>
          </a:p>
          <a:p>
            <a:r>
              <a:rPr lang="en-US" dirty="0" smtClean="0"/>
              <a:t>Understanding </a:t>
            </a:r>
            <a:r>
              <a:rPr lang="en-US" dirty="0"/>
              <a:t>relationship between food, nutrition and health </a:t>
            </a:r>
          </a:p>
          <a:p>
            <a:r>
              <a:rPr lang="en-US" dirty="0" smtClean="0"/>
              <a:t> </a:t>
            </a:r>
            <a:r>
              <a:rPr lang="en-US" dirty="0"/>
              <a:t>Functions of food-Physiological, psychological and social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Unit II: Nutrients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 </a:t>
            </a:r>
            <a:endParaRPr lang="en-US" dirty="0"/>
          </a:p>
          <a:p>
            <a:r>
              <a:rPr lang="en-US" dirty="0"/>
              <a:t>Functions, Dietary Sources and clinical manifestations of deficiency/ excess of the following nutrients: </a:t>
            </a:r>
          </a:p>
          <a:p>
            <a:r>
              <a:rPr lang="en-US" dirty="0" smtClean="0"/>
              <a:t> </a:t>
            </a:r>
            <a:r>
              <a:rPr lang="en-US" dirty="0"/>
              <a:t>Energy, Carbohydrates, lipids and proteins </a:t>
            </a:r>
          </a:p>
          <a:p>
            <a:r>
              <a:rPr lang="en-US" dirty="0" smtClean="0"/>
              <a:t>Fat </a:t>
            </a:r>
            <a:r>
              <a:rPr lang="en-US" dirty="0"/>
              <a:t>soluble vitamins-A, D, E and K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Water soluble vitamins – thiamin, riboflavin, niacin, pyridoxine, </a:t>
            </a:r>
            <a:r>
              <a:rPr lang="en-US" dirty="0" err="1"/>
              <a:t>folate</a:t>
            </a:r>
            <a:r>
              <a:rPr lang="en-US" dirty="0"/>
              <a:t>, vitamin B12 and vitamin C </a:t>
            </a:r>
          </a:p>
          <a:p>
            <a:r>
              <a:rPr lang="en-US" dirty="0" smtClean="0"/>
              <a:t> </a:t>
            </a:r>
            <a:r>
              <a:rPr lang="en-US" dirty="0"/>
              <a:t>Minerals – calcium, iron, zinc and iodine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Unit III: Methods of cooking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Dry, moist, frying and microwave cooking </a:t>
            </a:r>
          </a:p>
          <a:p>
            <a:r>
              <a:rPr lang="en-US" dirty="0" smtClean="0"/>
              <a:t> </a:t>
            </a:r>
            <a:r>
              <a:rPr lang="en-US" dirty="0"/>
              <a:t>Advantages, disadvantages and the effect of various methods of cooking on foods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Unit IV: Food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en-US" dirty="0"/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Structure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, composition, Products, nutritional contribution, selection and changes during cooking of the following food groups: 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Cereals 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Pulses 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Fruits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and vegetables 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Milk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&amp; milk products 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Eggs </a:t>
            </a:r>
            <a:endParaRPr lang="en-US" dirty="0">
              <a:latin typeface="Aharoni" pitchFamily="2" charset="-79"/>
              <a:cs typeface="Aharoni" pitchFamily="2" charset="-79"/>
            </a:endParaRP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Meat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, poultry and fish 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Fats and Oils 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Spices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and herbs 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Beverages </a:t>
            </a:r>
            <a:endParaRPr lang="en-US" dirty="0">
              <a:latin typeface="Aharoni" pitchFamily="2" charset="-79"/>
              <a:cs typeface="Aharoni" pitchFamily="2" charset="-79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Unit V: Nutrient losses in cooking and enhancing the nutritional quality of foods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Supplementation</a:t>
            </a:r>
            <a:r>
              <a:rPr lang="en-US" dirty="0"/>
              <a:t>, Germination, Fermentation, Fortification and GM foods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Basic terms used in study of food and nutrition </a:t>
            </a:r>
            <a:endParaRPr lang="en-US" dirty="0"/>
          </a:p>
        </p:txBody>
      </p:sp>
      <p:pic>
        <p:nvPicPr>
          <p:cNvPr id="1026" name="Picture 2" descr="C:\Users\Owner\Desktop\HSC Honours\IMG_20200815_201035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679" b="38910"/>
          <a:stretch>
            <a:fillRect/>
          </a:stretch>
        </p:blipFill>
        <p:spPr bwMode="auto">
          <a:xfrm>
            <a:off x="1187624" y="1628800"/>
            <a:ext cx="6840760" cy="1296144"/>
          </a:xfrm>
          <a:prstGeom prst="rect">
            <a:avLst/>
          </a:prstGeom>
          <a:noFill/>
        </p:spPr>
      </p:pic>
      <p:pic>
        <p:nvPicPr>
          <p:cNvPr id="5" name="Picture 2" descr="C:\Users\Owner\Desktop\HSC Honours\IMG_20200815_195450_7.jpg"/>
          <p:cNvPicPr>
            <a:picLocks noChangeAspect="1" noChangeArrowheads="1"/>
          </p:cNvPicPr>
          <p:nvPr/>
        </p:nvPicPr>
        <p:blipFill>
          <a:blip r:embed="rId3" cstate="print"/>
          <a:srcRect l="50688" t="3445" r="6938" b="46865"/>
          <a:stretch>
            <a:fillRect/>
          </a:stretch>
        </p:blipFill>
        <p:spPr bwMode="auto">
          <a:xfrm>
            <a:off x="1187624" y="2924944"/>
            <a:ext cx="684076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Owner\Desktop\HSC Honours\IMG_20200815_195450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879" t="59499" r="3331" b="15045"/>
          <a:stretch>
            <a:fillRect/>
          </a:stretch>
        </p:blipFill>
        <p:spPr bwMode="auto">
          <a:xfrm>
            <a:off x="1331640" y="1628800"/>
            <a:ext cx="6912768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Owner\Downloads\IMG_20200815_201244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73" t="5700" r="46949" b="32546"/>
          <a:stretch>
            <a:fillRect/>
          </a:stretch>
        </p:blipFill>
        <p:spPr bwMode="auto">
          <a:xfrm>
            <a:off x="539552" y="764704"/>
            <a:ext cx="842493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215</Words>
  <Application>Microsoft Office PowerPoint</Application>
  <PresentationFormat>On-screen Show (4:3)</PresentationFormat>
  <Paragraphs>35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 Home Science (Honours)  Core- 2 (Theory)  Course Title: FOOD AND NUTRITION    </vt:lpstr>
      <vt:lpstr>Unit I:  Basic concepts in food and nutrition  </vt:lpstr>
      <vt:lpstr>Unit II: Nutrients  </vt:lpstr>
      <vt:lpstr>Unit III: Methods of cooking</vt:lpstr>
      <vt:lpstr>Unit IV: Food Groups</vt:lpstr>
      <vt:lpstr>  Unit V: Nutrient losses in cooking and enhancing the nutritional quality of foods  </vt:lpstr>
      <vt:lpstr> Basic terms used in study of food and nutrition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Science (Honours)  Core- 2 (Theory)  Course Title: FOOD AND NUTRITION</dc:title>
  <dc:creator>swapna dutta</dc:creator>
  <cp:lastModifiedBy>swapna dutta</cp:lastModifiedBy>
  <cp:revision>13</cp:revision>
  <dcterms:created xsi:type="dcterms:W3CDTF">2020-08-15T14:05:13Z</dcterms:created>
  <dcterms:modified xsi:type="dcterms:W3CDTF">2020-08-18T05:27:07Z</dcterms:modified>
</cp:coreProperties>
</file>