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1EB3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94E310-67A2-481F-8985-AECD8CAF5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B3884CB-4B3F-419F-86A4-D2201417FD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64BAB3-631E-4C6A-85A3-20045DF87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685C52-73AD-40C8-B379-8C7E2250D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B0E94B-EA15-4BAA-AA8E-DE56D800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0232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F321DE-7055-4B19-8333-4D6573337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55828F3-9EC7-4CFD-A1EE-7193EDFFA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4E5271-F948-453D-BED6-B3358701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4B4EC3-D69C-4B37-B806-DAEDB1FF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ACECB3-C8C9-4E91-A32A-D99E2A139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4343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F76F941-3D4D-4D59-9607-D75B3F752D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8371189-F6C4-4270-B6BC-98173C5CC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67A912-EA67-4F30-B44C-DCADFEF2D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302DCF3-5CEB-4E28-945A-E3B39400B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4F1468-76CA-4C55-8EC8-74CEF306C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9729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9AA4A2-175E-49BE-88B5-A1FB4463D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E53FA2-3260-4010-84A5-A17FDCCFC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DB1714-239D-47C8-9727-6409E278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B6204C-B49C-469A-94BA-EB63AED93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E722B1-A9FA-48C3-B513-4E879059A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8416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52C489-A340-4026-ADE2-30FBC2983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E3AE78-918B-4079-BD06-356C8AFD1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BE92AE-DB4C-41B9-84D0-D3529E988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51CFC8-D10D-46AF-87FD-C7AE7EC2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365279D-7449-4579-BC44-C24A3F704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9350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05006B-FA6A-447D-A37B-6203CC24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184BB2-6015-4502-95B2-1B51B7D4FF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6343D7A-1EE1-4AF0-8972-421816AE0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B91456D-EE18-4174-BF8A-54307DBA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10D0DE-90F5-49DC-A667-232FD4EA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E1C6103-A9C5-4ABF-A50B-A7470FE5A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6612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0E1616-E79E-44DD-B15C-27CE079D8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B450A10-0018-4005-8C35-825026A4C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D859878-B338-4468-8ADA-892822168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6AD6C46-1ABE-410A-8493-B0FF1A1838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263B0F8-EC5F-475D-B232-FBBC6C97F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47AFC4A-63C1-4E8A-8AAB-DE378891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CC682D9-C2B0-4ABA-9272-D574DF49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6025B36-A2E4-43E7-9406-0DB866057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5297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AE2C9C-9803-493C-B49B-E87B647FE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4741A13-536C-4517-8BFE-9965CBAC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B0740E-56B9-4847-9CE1-06D36162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636C9C0-F48C-4EE3-846D-34D7F31E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4038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E47F6F3-0153-4F92-BD4C-726E74E4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E404D9D-2036-4CED-9774-0DEDD0155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9DB3E7-3C81-4683-B100-F49244BD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8803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BEC09C-EC4E-4421-9BED-D6F0AA2F3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EEC216-A737-4D9A-A179-21DEB2791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13CDF3-ED96-49E8-BA6E-AED98AC5A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EFBF21D-0991-41D1-8DDF-23F360FF0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945352-D34B-4FA6-BE48-E0FE773A7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B7830E8-6EC9-49C4-AA06-FB947E4B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4510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96D491-7859-49AE-8299-5F23704CA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416590B-52EC-42A4-823C-26A132B1F5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1A51B8B-14C5-4D0B-9CB6-90BF21325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C30BB61-586C-4B13-A55D-CFBEDE3A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D769F5-BB73-49CC-B26D-80B316743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9DF4A58-A393-4F3E-9A2F-2954FA664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8153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518177E-B98A-420D-B214-627D6FE57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C12691E-9E0B-417E-A373-A4854C31C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C868F2-F84E-41E0-8516-90FC4060E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3B1F4-19AC-44E0-BBC1-847BEAB08B07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483473-1A01-4334-98BC-E5CEA5EB1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CC9DEF-838A-4ABB-ACF7-60458AF47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EC847-5537-4BD5-BE50-0653144B23F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3983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xmlns="" id="{C85354E1-DB58-C24D-853A-F4FF2A9AC0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85243" y="1210233"/>
            <a:ext cx="3021513" cy="26718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: Rounded Corners 4">
            <a:extLst>
              <a:ext uri="{FF2B5EF4-FFF2-40B4-BE49-F238E27FC236}">
                <a16:creationId xmlns:a16="http://schemas.microsoft.com/office/drawing/2014/main" xmlns="" id="{6249F227-CAF6-3A4D-BBE6-B837D963D5B4}"/>
              </a:ext>
            </a:extLst>
          </p:cNvPr>
          <p:cNvSpPr/>
          <p:nvPr/>
        </p:nvSpPr>
        <p:spPr>
          <a:xfrm>
            <a:off x="2717936" y="207817"/>
            <a:ext cx="6915048" cy="100241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A7DAEBF-9733-C04E-87EE-BD29E5904D80}"/>
              </a:ext>
            </a:extLst>
          </p:cNvPr>
          <p:cNvSpPr txBox="1"/>
          <p:nvPr/>
        </p:nvSpPr>
        <p:spPr>
          <a:xfrm>
            <a:off x="3895979" y="282851"/>
            <a:ext cx="5150224" cy="85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4800" dirty="0">
                <a:solidFill>
                  <a:srgbClr val="FF0000"/>
                </a:solidFill>
              </a:rPr>
              <a:t>L. T. K.  COLLEGE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902AE72-A9C0-E346-B9F0-C578C7F68039}"/>
              </a:ext>
            </a:extLst>
          </p:cNvPr>
          <p:cNvSpPr txBox="1"/>
          <p:nvPr/>
        </p:nvSpPr>
        <p:spPr>
          <a:xfrm>
            <a:off x="5179562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xmlns="" id="{097A83B6-6586-5A40-8465-DE63431074EE}"/>
              </a:ext>
            </a:extLst>
          </p:cNvPr>
          <p:cNvSpPr/>
          <p:nvPr/>
        </p:nvSpPr>
        <p:spPr>
          <a:xfrm rot="10800000" flipV="1">
            <a:off x="140924" y="3625367"/>
            <a:ext cx="4846711" cy="196912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6D62994-0F0A-7046-8E6A-18F2953115A7}"/>
              </a:ext>
            </a:extLst>
          </p:cNvPr>
          <p:cNvSpPr txBox="1"/>
          <p:nvPr/>
        </p:nvSpPr>
        <p:spPr>
          <a:xfrm>
            <a:off x="278838" y="3584025"/>
            <a:ext cx="49007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smtClean="0"/>
              <a:t>    </a:t>
            </a:r>
            <a:endParaRPr lang="en-IN" sz="2400" dirty="0"/>
          </a:p>
          <a:p>
            <a:pPr algn="l"/>
            <a:r>
              <a:rPr lang="en-IN" sz="2400" dirty="0" smtClean="0"/>
              <a:t> Topic </a:t>
            </a:r>
            <a:r>
              <a:rPr lang="en-IN" sz="2400" dirty="0"/>
              <a:t>= </a:t>
            </a:r>
            <a:r>
              <a:rPr lang="en-IN" sz="2400" dirty="0" smtClean="0"/>
              <a:t>Principle of Superposition</a:t>
            </a:r>
            <a:endParaRPr lang="en-IN" sz="2400" dirty="0"/>
          </a:p>
          <a:p>
            <a:pPr algn="l"/>
            <a:endParaRPr lang="en-IN" sz="2400" dirty="0"/>
          </a:p>
          <a:p>
            <a:pPr algn="l"/>
            <a:endParaRPr lang="en-IN" sz="2400" dirty="0"/>
          </a:p>
          <a:p>
            <a:pPr algn="l"/>
            <a:endParaRPr lang="en-IN" sz="2400" dirty="0"/>
          </a:p>
          <a:p>
            <a:pPr algn="l"/>
            <a:endParaRPr lang="en-IN" sz="2400" dirty="0"/>
          </a:p>
          <a:p>
            <a:pPr algn="l"/>
            <a:endParaRPr lang="en-US" sz="2400" dirty="0"/>
          </a:p>
        </p:txBody>
      </p:sp>
      <p:sp>
        <p:nvSpPr>
          <p:cNvPr id="9" name="Rectangle: Rounded Corners 7">
            <a:extLst>
              <a:ext uri="{FF2B5EF4-FFF2-40B4-BE49-F238E27FC236}">
                <a16:creationId xmlns:a16="http://schemas.microsoft.com/office/drawing/2014/main" xmlns="" id="{531CB6D3-BA5F-824C-85CE-AF1B0B5648A3}"/>
              </a:ext>
            </a:extLst>
          </p:cNvPr>
          <p:cNvSpPr/>
          <p:nvPr/>
        </p:nvSpPr>
        <p:spPr>
          <a:xfrm>
            <a:off x="7327425" y="4093286"/>
            <a:ext cx="4212596" cy="234907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A96B1B4-7ADB-3C40-92CA-52F3F82BBDA9}"/>
              </a:ext>
            </a:extLst>
          </p:cNvPr>
          <p:cNvSpPr txBox="1"/>
          <p:nvPr/>
        </p:nvSpPr>
        <p:spPr>
          <a:xfrm>
            <a:off x="7459078" y="4243263"/>
            <a:ext cx="40809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2400" dirty="0"/>
              <a:t>Presented by </a:t>
            </a:r>
          </a:p>
          <a:p>
            <a:pPr algn="l"/>
            <a:r>
              <a:rPr lang="en-IN" sz="2400" dirty="0" err="1" smtClean="0"/>
              <a:t>Manash</a:t>
            </a:r>
            <a:r>
              <a:rPr lang="en-IN" sz="2400" dirty="0" smtClean="0"/>
              <a:t> </a:t>
            </a:r>
            <a:r>
              <a:rPr lang="en-IN" sz="2400" dirty="0" err="1" smtClean="0"/>
              <a:t>Protim</a:t>
            </a:r>
            <a:r>
              <a:rPr lang="en-IN" sz="2400" dirty="0" smtClean="0"/>
              <a:t> Borah</a:t>
            </a:r>
          </a:p>
          <a:p>
            <a:pPr algn="l"/>
            <a:r>
              <a:rPr lang="en-IN" sz="2400" dirty="0" smtClean="0"/>
              <a:t>HOD, Dept of Mathematics</a:t>
            </a:r>
          </a:p>
          <a:p>
            <a:pPr algn="l"/>
            <a:r>
              <a:rPr lang="en-IN" sz="2400" dirty="0" smtClean="0"/>
              <a:t>LTK College</a:t>
            </a:r>
            <a:endParaRPr lang="en-IN" sz="2400" dirty="0"/>
          </a:p>
          <a:p>
            <a:pPr algn="l"/>
            <a:endParaRPr lang="en-IN" sz="2400" dirty="0"/>
          </a:p>
          <a:p>
            <a:pPr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798786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EB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BCFA703-F648-4DA2-834F-8B6317C04308}"/>
              </a:ext>
            </a:extLst>
          </p:cNvPr>
          <p:cNvSpPr/>
          <p:nvPr/>
        </p:nvSpPr>
        <p:spPr>
          <a:xfrm>
            <a:off x="631065" y="202018"/>
            <a:ext cx="10715222" cy="13048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 of Superposition for Homogeneous Equation</a:t>
            </a:r>
            <a:endParaRPr lang="en-IN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FB492B6-0F72-439A-81E6-73AC8AD0944C}"/>
              </a:ext>
            </a:extLst>
          </p:cNvPr>
          <p:cNvSpPr txBox="1"/>
          <p:nvPr/>
        </p:nvSpPr>
        <p:spPr>
          <a:xfrm>
            <a:off x="318977" y="1690577"/>
            <a:ext cx="104092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</a:rPr>
              <a:t>Definition: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2800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		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Principle of Superposition for Homogeneous Equation is defined as the linear combination of any solution of a homogeneous linear differential equation of order two is also a solution of the given differential equation. </a:t>
            </a:r>
            <a:endParaRPr lang="en-IN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544FE1C-4E88-4503-9026-3F8908344778}"/>
              </a:ext>
            </a:extLst>
          </p:cNvPr>
          <p:cNvSpPr/>
          <p:nvPr/>
        </p:nvSpPr>
        <p:spPr>
          <a:xfrm>
            <a:off x="746977" y="4617830"/>
            <a:ext cx="9272786" cy="10102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NOTE</a:t>
            </a:r>
            <a:r>
              <a:rPr lang="en-US" sz="3200" dirty="0">
                <a:solidFill>
                  <a:srgbClr val="FF0000"/>
                </a:solidFill>
              </a:rPr>
              <a:t>: </a:t>
            </a:r>
            <a:r>
              <a:rPr lang="en-US" sz="2400" dirty="0">
                <a:solidFill>
                  <a:srgbClr val="FF0000"/>
                </a:solidFill>
              </a:rPr>
              <a:t>This Principle is applicable only for homogeneous linear ODE.</a:t>
            </a:r>
            <a:endParaRPr lang="en-I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16311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03FDC72-9762-4F73-BA28-C4D3F953C1FA}"/>
              </a:ext>
            </a:extLst>
          </p:cNvPr>
          <p:cNvSpPr txBox="1"/>
          <p:nvPr/>
        </p:nvSpPr>
        <p:spPr>
          <a:xfrm>
            <a:off x="212651" y="265814"/>
            <a:ext cx="1171707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Theorem:-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Arial Black" panose="020B0A04020102020204" pitchFamily="34" charset="0"/>
              </a:rPr>
              <a:t>		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solutions of homogeneous linear differential equation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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p(x)y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q(x)y=0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Then, 	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y = c</a:t>
            </a:r>
            <a:r>
              <a:rPr 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c</a:t>
            </a:r>
            <a:r>
              <a:rPr 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the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 of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		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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p(x)y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q(x)y=0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800" dirty="0">
                <a:latin typeface="Arial Black" panose="020B0A04020102020204" pitchFamily="34" charset="0"/>
              </a:rPr>
              <a:t>		 </a:t>
            </a:r>
            <a:endParaRPr lang="en-IN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19587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4492B58-D452-4D1A-A195-2435C3177423}"/>
              </a:ext>
            </a:extLst>
          </p:cNvPr>
          <p:cNvSpPr txBox="1"/>
          <p:nvPr/>
        </p:nvSpPr>
        <p:spPr>
          <a:xfrm>
            <a:off x="180753" y="276447"/>
            <a:ext cx="1165328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Arial Black" panose="020B0A04020102020204" pitchFamily="34" charset="0"/>
              </a:rPr>
              <a:t>Proof:</a:t>
            </a:r>
          </a:p>
          <a:p>
            <a:r>
              <a:rPr lang="en-US" sz="2800" dirty="0">
                <a:latin typeface="Arial Black" panose="020B0A04020102020204" pitchFamily="34" charset="0"/>
              </a:rPr>
              <a:t>	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Let, 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two solutions of homogeneous linear differential equation</a:t>
            </a: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p(x)y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 = 0    ---------------------- (1)</a:t>
            </a:r>
          </a:p>
          <a:p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Then, They must satisfy the equation (1)</a:t>
            </a:r>
            <a:endParaRPr lang="en-US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en-US" sz="2800" dirty="0"/>
              <a:t>	</a:t>
            </a:r>
            <a:endParaRPr lang="en-IN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E9D0D25-68C6-4D77-A2AC-F850B1722ACC}"/>
              </a:ext>
            </a:extLst>
          </p:cNvPr>
          <p:cNvSpPr txBox="1"/>
          <p:nvPr/>
        </p:nvSpPr>
        <p:spPr>
          <a:xfrm>
            <a:off x="276447" y="2387248"/>
            <a:ext cx="1173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Then, 	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p(x)y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---------------------------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And, 	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p(x)y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            ---------------------------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en-I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29436E0-5367-414C-A297-DB647BA65A2A}"/>
              </a:ext>
            </a:extLst>
          </p:cNvPr>
          <p:cNvSpPr txBox="1"/>
          <p:nvPr/>
        </p:nvSpPr>
        <p:spPr>
          <a:xfrm>
            <a:off x="276447" y="3508744"/>
            <a:ext cx="11632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c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constants</a:t>
            </a: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Let,	y = c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------------------------------------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  <a:endParaRPr lang="en-IN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98B3C7D-7044-474A-A972-B3F39B6E6915}"/>
              </a:ext>
            </a:extLst>
          </p:cNvPr>
          <p:cNvSpPr txBox="1"/>
          <p:nvPr/>
        </p:nvSpPr>
        <p:spPr>
          <a:xfrm>
            <a:off x="294865" y="4880238"/>
            <a:ext cx="112705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Differentiating equation (4) with respect to ‘x’, We get –</a:t>
            </a:r>
          </a:p>
          <a:p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  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-------------------------------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(5)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40880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5C7C57-8515-4F31-991A-CA2C06EC4D42}"/>
              </a:ext>
            </a:extLst>
          </p:cNvPr>
          <p:cNvSpPr txBox="1"/>
          <p:nvPr/>
        </p:nvSpPr>
        <p:spPr>
          <a:xfrm>
            <a:off x="127591" y="170121"/>
            <a:ext cx="1171707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 help of equation (4) and (5), equation (1) becomes-</a:t>
            </a:r>
          </a:p>
          <a:p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p(x)y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 = (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p(x)(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IN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q(x)( c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c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= c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 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IN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p(x)y</a:t>
            </a:r>
            <a:r>
              <a:rPr lang="en-IN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 + c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 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IN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p(x)y</a:t>
            </a:r>
            <a:r>
              <a:rPr lang="en-IN" sz="2800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IN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b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= c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.0 + c</a:t>
            </a:r>
            <a:r>
              <a:rPr lang="en-IN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.0	{ From equation (2) and (3) }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=&gt; 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p(x)y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  = 0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Thus,	y = c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c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also satisfies the equation (1)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Hence,	y = c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solution of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p(x)y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q(x)y = 0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Hence proved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44959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790" y="167425"/>
            <a:ext cx="11925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Show that y</a:t>
            </a:r>
            <a:r>
              <a:rPr lang="en-IN" sz="28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cosx and y</a:t>
            </a:r>
            <a:r>
              <a:rPr lang="en-IN" sz="28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sinx are two solutions of the equation</a:t>
            </a:r>
          </a:p>
          <a:p>
            <a:r>
              <a:rPr lang="en-I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</a:t>
            </a:r>
            <a:r>
              <a:rPr lang="en-IN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y = 0    also verify principle of superposition. </a:t>
            </a:r>
            <a:endParaRPr lang="en-I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820" y="1545465"/>
            <a:ext cx="1142356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Solution: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Given equation is</a:t>
            </a:r>
          </a:p>
          <a:p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y’’ + y = 0	------------------------------ (1)</a:t>
            </a:r>
          </a:p>
          <a:p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Now, </a:t>
            </a:r>
          </a:p>
          <a:p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Let, y = cosx</a:t>
            </a:r>
          </a:p>
          <a:p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 y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 = - sinx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And,    y = - cosx</a:t>
            </a:r>
          </a:p>
          <a:p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Putting these values in equation (1), We get –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y </a:t>
            </a:r>
            <a:r>
              <a:rPr lang="en-US" sz="24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+ y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= -cosx + cosx = 0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Hence,   y = cosx is the solution of equation (1)</a:t>
            </a:r>
          </a:p>
          <a:p>
            <a:pPr>
              <a:lnSpc>
                <a:spcPct val="15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37745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9093" y="270456"/>
            <a:ext cx="1161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Again,</a:t>
            </a:r>
          </a:p>
          <a:p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Let,   y = sinx</a:t>
            </a:r>
          </a:p>
          <a:p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   y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= cosx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And,            y= - sinx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Putting these values in equation (1),We get-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y + y = -sinx + sinx = 0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Hence,  y = sinx is solution of equation (1)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183" y="3219718"/>
            <a:ext cx="117326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Verify</a:t>
            </a:r>
            <a:r>
              <a:rPr lang="en-I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to verify that  y = c</a:t>
            </a:r>
            <a:r>
              <a:rPr lang="en-IN" sz="28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cosx + c</a:t>
            </a:r>
            <a:r>
              <a:rPr lang="en-IN" sz="28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sinx is also the solution of eq</a:t>
            </a:r>
            <a:r>
              <a:rPr lang="en-IN" sz="2400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Here,	y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 = -c</a:t>
            </a:r>
            <a:r>
              <a:rPr lang="en-US" sz="28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sinx + c</a:t>
            </a:r>
            <a:r>
              <a:rPr lang="en-US" sz="28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cosx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And,		y= -c</a:t>
            </a:r>
            <a:r>
              <a:rPr lang="en-US" sz="28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cosx – c</a:t>
            </a:r>
            <a:r>
              <a:rPr lang="en-US" sz="28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sinx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Thus,</a:t>
            </a:r>
          </a:p>
          <a:p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y + y =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-c</a:t>
            </a:r>
            <a:r>
              <a:rPr lang="en-US" sz="28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cosx –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en-US" sz="2800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sinx + </a:t>
            </a:r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IN" sz="28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cosx + 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IN" sz="2800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sinx = 0</a:t>
            </a:r>
          </a:p>
          <a:p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Thus, 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= </a:t>
            </a:r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IN" sz="28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cosx + 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IN" sz="2800" baseline="-25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sinx</a:t>
            </a:r>
            <a:r>
              <a:rPr lang="en-IN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is general solution of equation (1)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Hence, Principle of superposition is verified.</a:t>
            </a:r>
          </a:p>
          <a:p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N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0529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16957" y="2329636"/>
            <a:ext cx="785407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THANK  YOU</a:t>
            </a:r>
            <a:endParaRPr lang="en-US" sz="11500" b="1" dirty="0">
              <a:ln w="9525">
                <a:solidFill>
                  <a:schemeClr val="bg1"/>
                </a:solidFill>
                <a:prstDash val="solid"/>
              </a:ln>
              <a:solidFill>
                <a:srgbClr val="92D05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997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275</TotalTime>
  <Words>141</Words>
  <Application>Microsoft Office PowerPoint</Application>
  <PresentationFormat>Custom</PresentationFormat>
  <Paragraphs>76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HP</cp:lastModifiedBy>
  <cp:revision>41</cp:revision>
  <dcterms:created xsi:type="dcterms:W3CDTF">2022-06-08T06:04:36Z</dcterms:created>
  <dcterms:modified xsi:type="dcterms:W3CDTF">2023-02-08T15:12:00Z</dcterms:modified>
</cp:coreProperties>
</file>