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629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2/8/2023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46ACA41-C6F4-9926-70DE-1095DAB098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10800000" flipV="1">
            <a:off x="86702" y="20782"/>
            <a:ext cx="11086082" cy="1512906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FFFF00"/>
                </a:solidFill>
              </a:rPr>
              <a:t>PRENTATION ON</a:t>
            </a:r>
            <a:br>
              <a:rPr lang="en-US" b="1" dirty="0" smtClean="0">
                <a:solidFill>
                  <a:srgbClr val="FFFF00"/>
                </a:solidFill>
              </a:rPr>
            </a:br>
            <a:r>
              <a:rPr lang="en-US" b="1" dirty="0" smtClean="0">
                <a:solidFill>
                  <a:srgbClr val="FFFF00"/>
                </a:solidFill>
              </a:rPr>
              <a:t> EXACT    DIFFERENTIAL   EQUATION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6028C2D-8CDC-579F-187D-F71F783526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11034" y="3301754"/>
            <a:ext cx="3866867" cy="3842376"/>
          </a:xfrm>
        </p:spPr>
        <p:txBody>
          <a:bodyPr>
            <a:normAutofit/>
          </a:bodyPr>
          <a:lstStyle/>
          <a:p>
            <a:r>
              <a:rPr lang="en-US" sz="2000" b="1" dirty="0" err="1" smtClean="0">
                <a:solidFill>
                  <a:srgbClr val="00B0F0"/>
                </a:solidFill>
              </a:rPr>
              <a:t>B.sc.</a:t>
            </a:r>
            <a:r>
              <a:rPr lang="en-US" sz="2000" dirty="0" smtClean="0">
                <a:solidFill>
                  <a:srgbClr val="00B0F0"/>
                </a:solidFill>
              </a:rPr>
              <a:t> </a:t>
            </a:r>
            <a:r>
              <a:rPr lang="en-US" sz="2000" b="1" dirty="0">
                <a:solidFill>
                  <a:srgbClr val="00B0F0"/>
                </a:solidFill>
              </a:rPr>
              <a:t>2</a:t>
            </a:r>
            <a:r>
              <a:rPr lang="en-US" sz="2000" b="1" baseline="30000" dirty="0">
                <a:solidFill>
                  <a:srgbClr val="00B0F0"/>
                </a:solidFill>
              </a:rPr>
              <a:t>nd</a:t>
            </a:r>
            <a:r>
              <a:rPr lang="en-US" sz="2000" dirty="0">
                <a:solidFill>
                  <a:srgbClr val="00B0F0"/>
                </a:solidFill>
              </a:rPr>
              <a:t> </a:t>
            </a:r>
            <a:r>
              <a:rPr lang="en-US" sz="2000" b="1" dirty="0">
                <a:solidFill>
                  <a:srgbClr val="00B0F0"/>
                </a:solidFill>
              </a:rPr>
              <a:t>semester</a:t>
            </a:r>
          </a:p>
          <a:p>
            <a:r>
              <a:rPr lang="en-US" sz="2000" b="1" dirty="0" smtClean="0">
                <a:solidFill>
                  <a:srgbClr val="00B0F0"/>
                </a:solidFill>
              </a:rPr>
              <a:t>Mathematics (honors)</a:t>
            </a:r>
            <a:endParaRPr lang="en-US" sz="2000" b="1" dirty="0">
              <a:solidFill>
                <a:srgbClr val="00B0F0"/>
              </a:solidFill>
            </a:endParaRPr>
          </a:p>
          <a:p>
            <a:r>
              <a:rPr lang="en-US" sz="2000" b="1" dirty="0" smtClean="0">
                <a:solidFill>
                  <a:srgbClr val="00B0F0"/>
                </a:solidFill>
              </a:rPr>
              <a:t> </a:t>
            </a:r>
            <a:endParaRPr lang="en-US" sz="2000" b="1" dirty="0">
              <a:solidFill>
                <a:srgbClr val="00B0F0"/>
              </a:solidFill>
            </a:endParaRPr>
          </a:p>
          <a:p>
            <a:endParaRPr lang="en-US" sz="2000" dirty="0">
              <a:solidFill>
                <a:srgbClr val="00B0F0"/>
              </a:solidFill>
            </a:endParaRPr>
          </a:p>
          <a:p>
            <a:r>
              <a:rPr lang="en-US" sz="2000" b="1" dirty="0">
                <a:solidFill>
                  <a:srgbClr val="00B0F0"/>
                </a:solidFill>
              </a:rPr>
              <a:t>presented by</a:t>
            </a:r>
          </a:p>
          <a:p>
            <a:r>
              <a:rPr lang="en-US" sz="2000" b="1" dirty="0" err="1" smtClean="0">
                <a:solidFill>
                  <a:srgbClr val="00B0F0"/>
                </a:solidFill>
              </a:rPr>
              <a:t>Manash</a:t>
            </a:r>
            <a:r>
              <a:rPr lang="en-US" sz="2000" b="1" dirty="0" smtClean="0">
                <a:solidFill>
                  <a:srgbClr val="00B0F0"/>
                </a:solidFill>
              </a:rPr>
              <a:t> </a:t>
            </a:r>
            <a:r>
              <a:rPr lang="en-US" sz="2000" b="1" dirty="0" err="1" smtClean="0">
                <a:solidFill>
                  <a:srgbClr val="00B0F0"/>
                </a:solidFill>
              </a:rPr>
              <a:t>Protim</a:t>
            </a:r>
            <a:r>
              <a:rPr lang="en-US" sz="2000" b="1" dirty="0" smtClean="0">
                <a:solidFill>
                  <a:srgbClr val="00B0F0"/>
                </a:solidFill>
              </a:rPr>
              <a:t> Borah</a:t>
            </a:r>
          </a:p>
          <a:p>
            <a:r>
              <a:rPr lang="en-US" sz="2000" b="1" dirty="0" err="1" smtClean="0">
                <a:solidFill>
                  <a:srgbClr val="00B0F0"/>
                </a:solidFill>
              </a:rPr>
              <a:t>HoD</a:t>
            </a:r>
            <a:r>
              <a:rPr lang="en-US" sz="2000" b="1" dirty="0" smtClean="0">
                <a:solidFill>
                  <a:srgbClr val="00B0F0"/>
                </a:solidFill>
              </a:rPr>
              <a:t>, Dept. Of Mathematics</a:t>
            </a:r>
            <a:endParaRPr lang="en-US" sz="2000" dirty="0">
              <a:solidFill>
                <a:srgbClr val="00B0F0"/>
              </a:solidFill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03AEC53A-7299-8288-AA8C-134D72B756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8304" y="2187389"/>
            <a:ext cx="3275197" cy="285077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513915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30BF32C-8B2D-B4CE-E2B1-666240993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chemeClr val="accent6">
                    <a:lumMod val="60000"/>
                    <a:lumOff val="40000"/>
                  </a:schemeClr>
                </a:solidFill>
              </a:rPr>
              <a:t>Exact DIFFERENTIAL EQUATION:-----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2E71A94-2017-E5C4-3D18-E5557CBE54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766" y="2743200"/>
            <a:ext cx="11546540" cy="31264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/>
              <a:t>A Differential Equation is said to be exact differential equation if and only if satisfied the condition   ∂M / ∂y = ∂N/∂x       where Mdx+Ndy=0 is a exact differential equation.</a:t>
            </a:r>
          </a:p>
          <a:p>
            <a:pPr marL="0" indent="0">
              <a:buNone/>
            </a:pPr>
            <a:endParaRPr lang="en-US" sz="240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0549FDDF-0551-5530-D711-7C5BE789FCBA}"/>
              </a:ext>
            </a:extLst>
          </p:cNvPr>
          <p:cNvSpPr txBox="1"/>
          <p:nvPr/>
        </p:nvSpPr>
        <p:spPr>
          <a:xfrm>
            <a:off x="5181600" y="2519082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7769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A16489B-AE9B-E8E2-FEE3-C7EFE72AD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598" y="657911"/>
            <a:ext cx="10131425" cy="1456267"/>
          </a:xfrm>
        </p:spPr>
        <p:txBody>
          <a:bodyPr/>
          <a:lstStyle/>
          <a:p>
            <a:r>
              <a:rPr lang="en-US" b="1">
                <a:solidFill>
                  <a:schemeClr val="accent5">
                    <a:lumMod val="75000"/>
                  </a:schemeClr>
                </a:solidFill>
              </a:rPr>
              <a:t>WORKING</a:t>
            </a:r>
            <a:r>
              <a:rPr lang="en-US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b="1">
                <a:solidFill>
                  <a:schemeClr val="accent5">
                    <a:lumMod val="75000"/>
                  </a:schemeClr>
                </a:solidFill>
              </a:rPr>
              <a:t>RULE</a:t>
            </a:r>
            <a:r>
              <a:rPr lang="en-US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b="1">
                <a:solidFill>
                  <a:schemeClr val="accent5">
                    <a:lumMod val="75000"/>
                  </a:schemeClr>
                </a:solidFill>
              </a:rPr>
              <a:t>exact</a:t>
            </a:r>
            <a:r>
              <a:rPr lang="en-US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b="1">
                <a:solidFill>
                  <a:schemeClr val="accent5">
                    <a:lumMod val="75000"/>
                  </a:schemeClr>
                </a:solidFill>
              </a:rPr>
              <a:t>differential</a:t>
            </a:r>
            <a:r>
              <a:rPr lang="en-US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b="1">
                <a:solidFill>
                  <a:schemeClr val="accent5">
                    <a:lumMod val="75000"/>
                  </a:schemeClr>
                </a:solidFill>
              </a:rPr>
              <a:t>equation</a:t>
            </a:r>
            <a:r>
              <a:rPr lang="en-US">
                <a:solidFill>
                  <a:schemeClr val="accent5">
                    <a:lumMod val="75000"/>
                  </a:schemeClr>
                </a:solidFill>
              </a:rPr>
              <a:t>:----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4FA4C84-FB31-DE31-0235-B00A8A81D3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2977" y="2114178"/>
            <a:ext cx="10131425" cy="44918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>
                <a:solidFill>
                  <a:srgbClr val="00B050"/>
                </a:solidFill>
              </a:rPr>
              <a:t>If </a:t>
            </a:r>
            <a:r>
              <a:rPr lang="en-US" sz="2000" b="1">
                <a:solidFill>
                  <a:srgbClr val="00B050"/>
                </a:solidFill>
              </a:rPr>
              <a:t>Mdx</a:t>
            </a:r>
            <a:r>
              <a:rPr lang="en-US" sz="2000">
                <a:solidFill>
                  <a:srgbClr val="00B050"/>
                </a:solidFill>
              </a:rPr>
              <a:t>+</a:t>
            </a:r>
            <a:r>
              <a:rPr lang="en-US" sz="2000" b="1">
                <a:solidFill>
                  <a:srgbClr val="00B050"/>
                </a:solidFill>
              </a:rPr>
              <a:t>Ndy</a:t>
            </a:r>
            <a:r>
              <a:rPr lang="en-US" sz="2000">
                <a:solidFill>
                  <a:srgbClr val="00B050"/>
                </a:solidFill>
              </a:rPr>
              <a:t>=0 exact then</a:t>
            </a:r>
          </a:p>
          <a:p>
            <a:pPr marL="0" indent="0">
              <a:buNone/>
            </a:pPr>
            <a:r>
              <a:rPr lang="en-US" sz="2000">
                <a:solidFill>
                  <a:srgbClr val="00B050"/>
                </a:solidFill>
              </a:rPr>
              <a:t>1)Integrate M with respect to x</a:t>
            </a:r>
          </a:p>
          <a:p>
            <a:pPr marL="0" indent="0">
              <a:buNone/>
            </a:pPr>
            <a:r>
              <a:rPr lang="en-US" sz="2000">
                <a:solidFill>
                  <a:srgbClr val="00B050"/>
                </a:solidFill>
              </a:rPr>
              <a:t>2)Integrate with respect to y only those term of N which do not contain x.</a:t>
            </a:r>
          </a:p>
          <a:p>
            <a:pPr marL="0" indent="0">
              <a:buNone/>
            </a:pPr>
            <a:r>
              <a:rPr lang="en-US" sz="2000">
                <a:solidFill>
                  <a:srgbClr val="00B050"/>
                </a:solidFill>
              </a:rPr>
              <a:t>3)Result is  ∫Mdx+∫Ndy=c</a:t>
            </a:r>
          </a:p>
        </p:txBody>
      </p:sp>
    </p:spTree>
    <p:extLst>
      <p:ext uri="{BB962C8B-B14F-4D97-AF65-F5344CB8AC3E}">
        <p14:creationId xmlns="" xmlns:p14="http://schemas.microsoft.com/office/powerpoint/2010/main" val="3088897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F7BF2C9-0B8D-06BA-CF40-72D347F3C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FFFF00"/>
                </a:solidFill>
              </a:rPr>
              <a:t>EXAMPLE</a:t>
            </a:r>
            <a:r>
              <a:rPr lang="en-US">
                <a:solidFill>
                  <a:srgbClr val="FFFF00"/>
                </a:solidFill>
              </a:rPr>
              <a:t> :-1 </a:t>
            </a:r>
            <a:br>
              <a:rPr lang="en-US">
                <a:solidFill>
                  <a:srgbClr val="FFFF00"/>
                </a:solidFill>
              </a:rPr>
            </a:b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8170CE3-60DC-403F-4CA3-907DF70ABB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5954" y="1344706"/>
            <a:ext cx="9108142" cy="61318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>
                <a:solidFill>
                  <a:srgbClr val="FFFF00"/>
                </a:solidFill>
              </a:rPr>
              <a:t>Slove</a:t>
            </a:r>
            <a:r>
              <a:rPr lang="en-US" sz="2000">
                <a:solidFill>
                  <a:srgbClr val="FFFF00"/>
                </a:solidFill>
              </a:rPr>
              <a:t>           (1+4xy+2y²)dx+(1+4xy+2x²)dy=0</a:t>
            </a:r>
          </a:p>
          <a:p>
            <a:pPr marL="0" indent="0">
              <a:buNone/>
            </a:pPr>
            <a:r>
              <a:rPr lang="en-US" sz="2000" b="1">
                <a:solidFill>
                  <a:srgbClr val="FFFF00"/>
                </a:solidFill>
              </a:rPr>
              <a:t>Solution</a:t>
            </a:r>
            <a:r>
              <a:rPr lang="en-US" sz="2000">
                <a:solidFill>
                  <a:srgbClr val="FFFF00"/>
                </a:solidFill>
              </a:rPr>
              <a:t>:     Here M=1+4xy+2y²  ,N=1+4xy+2x²</a:t>
            </a:r>
          </a:p>
          <a:p>
            <a:pPr marL="0" indent="0">
              <a:buNone/>
            </a:pPr>
            <a:r>
              <a:rPr lang="en-US" sz="2000">
                <a:solidFill>
                  <a:srgbClr val="FFFF00"/>
                </a:solidFill>
              </a:rPr>
              <a:t>                           ∂M /∂y= 4x+4y       ∂N/∂x=4y+4x</a:t>
            </a:r>
          </a:p>
          <a:p>
            <a:pPr marL="0" indent="0">
              <a:buNone/>
            </a:pPr>
            <a:r>
              <a:rPr lang="en-US" sz="2000">
                <a:solidFill>
                  <a:srgbClr val="FFFF00"/>
                </a:solidFill>
              </a:rPr>
              <a:t>                                                                       =4x+4y</a:t>
            </a:r>
          </a:p>
          <a:p>
            <a:pPr marL="0" indent="0">
              <a:buNone/>
            </a:pPr>
            <a:r>
              <a:rPr lang="en-US" sz="2000">
                <a:solidFill>
                  <a:srgbClr val="FFFF00"/>
                </a:solidFill>
              </a:rPr>
              <a:t>                  Hence ∂M/∂y = ∂N/∂x</a:t>
            </a:r>
          </a:p>
          <a:p>
            <a:pPr marL="0" indent="0">
              <a:buNone/>
            </a:pPr>
            <a:r>
              <a:rPr lang="en-US" sz="2000">
                <a:solidFill>
                  <a:srgbClr val="FFFF00"/>
                </a:solidFill>
              </a:rPr>
              <a:t>              Therefore the given equation is exact differential equation.</a:t>
            </a:r>
          </a:p>
          <a:p>
            <a:pPr marL="0" indent="0">
              <a:buNone/>
            </a:pPr>
            <a:r>
              <a:rPr lang="en-US" sz="2000">
                <a:solidFill>
                  <a:srgbClr val="FFFF00"/>
                </a:solidFill>
              </a:rPr>
              <a:t>   </a:t>
            </a:r>
          </a:p>
          <a:p>
            <a:pPr marL="0" indent="0">
              <a:buNone/>
            </a:pPr>
            <a:r>
              <a:rPr lang="en-US" sz="2000">
                <a:solidFill>
                  <a:srgbClr val="FFFF00"/>
                </a:solidFill>
              </a:rPr>
              <a:t>           Now, </a:t>
            </a:r>
          </a:p>
          <a:p>
            <a:pPr marL="0" indent="0">
              <a:buNone/>
            </a:pPr>
            <a:r>
              <a:rPr lang="en-US" sz="2000">
                <a:solidFill>
                  <a:srgbClr val="FFFF00"/>
                </a:solidFill>
              </a:rPr>
              <a:t>               </a:t>
            </a:r>
            <a:r>
              <a:rPr lang="en-US" sz="2000" b="1">
                <a:solidFill>
                  <a:srgbClr val="FFFF00"/>
                </a:solidFill>
              </a:rPr>
              <a:t>Step</a:t>
            </a:r>
            <a:r>
              <a:rPr lang="en-US" sz="2000">
                <a:solidFill>
                  <a:srgbClr val="FFFF00"/>
                </a:solidFill>
              </a:rPr>
              <a:t>−−1  ∫ Mdx = ∫ (1+4xy+2y²)dx</a:t>
            </a:r>
          </a:p>
          <a:p>
            <a:pPr marL="0" indent="0">
              <a:buNone/>
            </a:pPr>
            <a:r>
              <a:rPr lang="en-US" sz="2000">
                <a:solidFill>
                  <a:srgbClr val="FFFF00"/>
                </a:solidFill>
              </a:rPr>
              <a:t>                                           = ∫ 1dx+∫ 4xy dx + ∫2y² dx</a:t>
            </a:r>
          </a:p>
          <a:p>
            <a:pPr marL="0" indent="0">
              <a:buNone/>
            </a:pPr>
            <a:r>
              <a:rPr lang="en-US" sz="2000">
                <a:solidFill>
                  <a:srgbClr val="FFFF00"/>
                </a:solidFill>
              </a:rPr>
              <a:t>                                           = x + 2x²y + 2 xy²</a:t>
            </a:r>
          </a:p>
          <a:p>
            <a:pPr marL="0" indent="0">
              <a:buNone/>
            </a:pPr>
            <a:r>
              <a:rPr lang="en-US" sz="2000">
                <a:solidFill>
                  <a:srgbClr val="FFFF00"/>
                </a:solidFill>
              </a:rPr>
              <a:t>            </a:t>
            </a:r>
          </a:p>
          <a:p>
            <a:pPr marL="0" indent="0">
              <a:buNone/>
            </a:pPr>
            <a:r>
              <a:rPr lang="en-US" sz="2000">
                <a:solidFill>
                  <a:srgbClr val="FFFF00"/>
                </a:solidFill>
              </a:rPr>
              <a:t>                    </a:t>
            </a:r>
          </a:p>
          <a:p>
            <a:pPr marL="0" indent="0">
              <a:buNone/>
            </a:pPr>
            <a:endParaRPr lang="en-US" sz="200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46134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2E4AE8-C2E9-0F6A-E0FC-4B53BECEB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F78FEFA-E401-4D33-480F-E65D99E487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908985"/>
            <a:ext cx="8414685" cy="36491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>
                <a:solidFill>
                  <a:schemeClr val="accent4"/>
                </a:solidFill>
              </a:rPr>
              <a:t>Step</a:t>
            </a:r>
            <a:r>
              <a:rPr lang="en-US" sz="2000" dirty="0">
                <a:solidFill>
                  <a:schemeClr val="accent4"/>
                </a:solidFill>
              </a:rPr>
              <a:t>−−2  ∫ </a:t>
            </a:r>
            <a:r>
              <a:rPr lang="en-US" sz="2000" dirty="0" err="1">
                <a:solidFill>
                  <a:schemeClr val="accent4"/>
                </a:solidFill>
              </a:rPr>
              <a:t>Ndy</a:t>
            </a:r>
            <a:r>
              <a:rPr lang="en-US" sz="2000" dirty="0">
                <a:solidFill>
                  <a:schemeClr val="accent4"/>
                </a:solidFill>
              </a:rPr>
              <a:t> =∫ (1+4xy+2y²)</a:t>
            </a:r>
            <a:r>
              <a:rPr lang="en-US" sz="2000" dirty="0" err="1">
                <a:solidFill>
                  <a:schemeClr val="accent4"/>
                </a:solidFill>
              </a:rPr>
              <a:t>dy</a:t>
            </a:r>
            <a:endParaRPr lang="en-US" sz="2000" dirty="0">
              <a:solidFill>
                <a:schemeClr val="accent4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accent4"/>
                </a:solidFill>
              </a:rPr>
              <a:t>                            = y+ 2x²y+ 2xy²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accent4"/>
                </a:solidFill>
              </a:rPr>
              <a:t> The term 2xy²+2x²y are already present in the integral of M so we neglecting these term.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4"/>
                </a:solidFill>
              </a:rPr>
              <a:t>Step</a:t>
            </a:r>
            <a:r>
              <a:rPr lang="en-US" sz="2000" dirty="0">
                <a:solidFill>
                  <a:schemeClr val="accent4"/>
                </a:solidFill>
              </a:rPr>
              <a:t>−−3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accent4"/>
                </a:solidFill>
              </a:rPr>
              <a:t>Hence the solution is -----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accent4"/>
                </a:solidFill>
              </a:rPr>
              <a:t>     ∫ </a:t>
            </a:r>
            <a:r>
              <a:rPr lang="en-US" sz="2000" dirty="0" err="1">
                <a:solidFill>
                  <a:schemeClr val="accent4"/>
                </a:solidFill>
              </a:rPr>
              <a:t>Mdx</a:t>
            </a:r>
            <a:r>
              <a:rPr lang="en-US" sz="2000" dirty="0">
                <a:solidFill>
                  <a:schemeClr val="accent4"/>
                </a:solidFill>
              </a:rPr>
              <a:t> + ∫</a:t>
            </a:r>
            <a:r>
              <a:rPr lang="en-US" sz="2000" dirty="0" err="1">
                <a:solidFill>
                  <a:schemeClr val="accent4"/>
                </a:solidFill>
              </a:rPr>
              <a:t>Ndy</a:t>
            </a:r>
            <a:r>
              <a:rPr lang="en-US" sz="2000" dirty="0">
                <a:solidFill>
                  <a:schemeClr val="accent4"/>
                </a:solidFill>
              </a:rPr>
              <a:t> =C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accent4"/>
                </a:solidFill>
              </a:rPr>
              <a:t>∴x +2xy²+2x²y +Y  =  C [where C is </a:t>
            </a:r>
            <a:r>
              <a:rPr lang="en-US" sz="2000" dirty="0" err="1">
                <a:solidFill>
                  <a:schemeClr val="accent4"/>
                </a:solidFill>
              </a:rPr>
              <a:t>arbitary</a:t>
            </a:r>
            <a:r>
              <a:rPr lang="en-US" sz="2000" dirty="0">
                <a:solidFill>
                  <a:schemeClr val="accent4"/>
                </a:solidFill>
              </a:rPr>
              <a:t> constant..</a:t>
            </a:r>
          </a:p>
        </p:txBody>
      </p:sp>
    </p:spTree>
    <p:extLst>
      <p:ext uri="{BB962C8B-B14F-4D97-AF65-F5344CB8AC3E}">
        <p14:creationId xmlns="" xmlns:p14="http://schemas.microsoft.com/office/powerpoint/2010/main" val="615062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D7FC2F0-F8B2-5CD8-08B2-BD00B75BD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Example</a:t>
            </a:r>
            <a:r>
              <a:rPr lang="en-US"/>
              <a:t>:--2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E5A9464-9EDA-AF52-DD27-200E64FABB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/>
              <a:t>Solve    dy/dx + (ax + hy+ g) /(hx + by +f)  = 0</a:t>
            </a:r>
          </a:p>
          <a:p>
            <a:pPr marL="0" indent="0">
              <a:buNone/>
            </a:pPr>
            <a:r>
              <a:rPr lang="en-US" sz="2000" b="1"/>
              <a:t> Solution :  </a:t>
            </a:r>
            <a:r>
              <a:rPr lang="en-US" sz="2000"/>
              <a:t>The given equation can be written as—</a:t>
            </a:r>
          </a:p>
          <a:p>
            <a:pPr marL="0" indent="0">
              <a:buNone/>
            </a:pPr>
            <a:r>
              <a:rPr lang="en-US" sz="2000" b="1"/>
              <a:t>         </a:t>
            </a:r>
            <a:r>
              <a:rPr lang="en-US" sz="2000"/>
              <a:t>(ax+ hy + g) dx + (hx+by +f)dy = 0</a:t>
            </a:r>
          </a:p>
          <a:p>
            <a:pPr marL="0" indent="0">
              <a:buNone/>
            </a:pPr>
            <a:r>
              <a:rPr lang="en-US" sz="2000"/>
              <a:t>Here M=  ax +hy +g         ,        N = hx + by + f </a:t>
            </a:r>
          </a:p>
          <a:p>
            <a:pPr marL="0" indent="0">
              <a:buNone/>
            </a:pPr>
            <a:r>
              <a:rPr lang="en-US" sz="2000"/>
              <a:t>So that </a:t>
            </a:r>
          </a:p>
          <a:p>
            <a:pPr marL="0" indent="0">
              <a:buNone/>
            </a:pPr>
            <a:r>
              <a:rPr lang="en-US" sz="2000"/>
              <a:t>    ∂M /∂y = h       and      ∂N /∂x = h</a:t>
            </a:r>
          </a:p>
          <a:p>
            <a:pPr marL="0" indent="0">
              <a:buNone/>
            </a:pPr>
            <a:endParaRPr lang="en-US" sz="2000"/>
          </a:p>
          <a:p>
            <a:pPr marL="0" indent="0">
              <a:buNone/>
            </a:pPr>
            <a:endParaRPr lang="en-US" sz="2000" b="1"/>
          </a:p>
          <a:p>
            <a:endParaRPr lang="en-US" sz="2000" b="1"/>
          </a:p>
        </p:txBody>
      </p:sp>
    </p:spTree>
    <p:extLst>
      <p:ext uri="{BB962C8B-B14F-4D97-AF65-F5344CB8AC3E}">
        <p14:creationId xmlns="" xmlns:p14="http://schemas.microsoft.com/office/powerpoint/2010/main" val="319726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DA56641-69A2-C8BF-7501-E6EF327EB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68BA305-7617-4CA0-68A8-327082883F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9906" y="2142066"/>
            <a:ext cx="9777320" cy="49400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∴∂M /∂y = ∂N / ∂x    </a:t>
            </a:r>
            <a:r>
              <a:rPr lang="en-US" sz="2000" dirty="0" err="1"/>
              <a:t>i.e</a:t>
            </a:r>
            <a:r>
              <a:rPr lang="en-US" sz="2000" dirty="0"/>
              <a:t> the exact differential equation.</a:t>
            </a:r>
          </a:p>
          <a:p>
            <a:pPr marL="0" indent="0">
              <a:buNone/>
            </a:pPr>
            <a:r>
              <a:rPr lang="en-US" sz="2000" dirty="0"/>
              <a:t>Now </a:t>
            </a:r>
          </a:p>
          <a:p>
            <a:pPr marL="0" indent="0">
              <a:buNone/>
            </a:pPr>
            <a:r>
              <a:rPr lang="en-US" sz="2000" dirty="0"/>
              <a:t>        ∫</a:t>
            </a:r>
            <a:r>
              <a:rPr lang="en-US" sz="2000" dirty="0" err="1"/>
              <a:t>Mdx</a:t>
            </a:r>
            <a:r>
              <a:rPr lang="en-US" sz="2000" dirty="0"/>
              <a:t> = ∫ (ax + </a:t>
            </a:r>
            <a:r>
              <a:rPr lang="en-US" sz="2000" dirty="0" err="1"/>
              <a:t>hy</a:t>
            </a:r>
            <a:r>
              <a:rPr lang="en-US" sz="2000" dirty="0"/>
              <a:t> + g) </a:t>
            </a:r>
            <a:r>
              <a:rPr lang="en-US" sz="2000" dirty="0" err="1"/>
              <a:t>dx</a:t>
            </a:r>
            <a:r>
              <a:rPr lang="en-US" sz="2000" dirty="0"/>
              <a:t> </a:t>
            </a:r>
          </a:p>
          <a:p>
            <a:pPr marL="0" indent="0">
              <a:buNone/>
            </a:pPr>
            <a:r>
              <a:rPr lang="en-US" sz="2000" dirty="0"/>
              <a:t>                  =  ax²/2 + </a:t>
            </a:r>
            <a:r>
              <a:rPr lang="en-US" sz="2000" dirty="0" err="1"/>
              <a:t>hyx</a:t>
            </a:r>
            <a:r>
              <a:rPr lang="en-US" sz="2000" dirty="0"/>
              <a:t> + </a:t>
            </a:r>
            <a:r>
              <a:rPr lang="en-US" sz="2000" dirty="0" err="1"/>
              <a:t>gx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  ∫</a:t>
            </a:r>
            <a:r>
              <a:rPr lang="en-US" sz="2000" dirty="0" err="1"/>
              <a:t>Ndy</a:t>
            </a:r>
            <a:r>
              <a:rPr lang="en-US" sz="2000" dirty="0"/>
              <a:t> = ∫ (</a:t>
            </a:r>
            <a:r>
              <a:rPr lang="en-US" sz="2000" dirty="0" err="1"/>
              <a:t>hx</a:t>
            </a:r>
            <a:r>
              <a:rPr lang="en-US" sz="2000" dirty="0"/>
              <a:t>+ by + f) </a:t>
            </a:r>
            <a:r>
              <a:rPr lang="en-US" sz="2000" dirty="0" err="1"/>
              <a:t>dy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           = </a:t>
            </a:r>
            <a:r>
              <a:rPr lang="en-US" sz="2000" dirty="0" err="1"/>
              <a:t>hxy</a:t>
            </a:r>
            <a:r>
              <a:rPr lang="en-US" sz="2000" dirty="0"/>
              <a:t> + by²/2 + </a:t>
            </a:r>
            <a:r>
              <a:rPr lang="en-US" sz="2000" dirty="0" err="1"/>
              <a:t>fy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The term </a:t>
            </a:r>
            <a:r>
              <a:rPr lang="en-US" sz="2000" dirty="0" err="1"/>
              <a:t>hxy</a:t>
            </a:r>
            <a:r>
              <a:rPr lang="en-US" sz="2000" dirty="0"/>
              <a:t> already in the integral of M so we neglecting these term.</a:t>
            </a:r>
          </a:p>
          <a:p>
            <a:pPr marL="0" indent="0">
              <a:buNone/>
            </a:pPr>
            <a:r>
              <a:rPr lang="en-US" sz="2000" dirty="0"/>
              <a:t>Hence the solution is </a:t>
            </a:r>
          </a:p>
          <a:p>
            <a:pPr marL="0" indent="0">
              <a:buNone/>
            </a:pPr>
            <a:r>
              <a:rPr lang="en-US" sz="2000" dirty="0"/>
              <a:t>                   ax²/2 + </a:t>
            </a:r>
            <a:r>
              <a:rPr lang="en-US" sz="2000" dirty="0" err="1"/>
              <a:t>hyx</a:t>
            </a:r>
            <a:r>
              <a:rPr lang="en-US" sz="2000" dirty="0"/>
              <a:t> + </a:t>
            </a:r>
            <a:r>
              <a:rPr lang="en-US" sz="2000" dirty="0" err="1"/>
              <a:t>gx</a:t>
            </a:r>
            <a:r>
              <a:rPr lang="en-US" sz="2000" dirty="0"/>
              <a:t> + by²/2 + </a:t>
            </a:r>
            <a:r>
              <a:rPr lang="en-US" sz="2000" dirty="0" err="1"/>
              <a:t>fy</a:t>
            </a:r>
            <a:r>
              <a:rPr lang="en-US" sz="2000" dirty="0"/>
              <a:t> =0</a:t>
            </a:r>
          </a:p>
          <a:p>
            <a:pPr marL="0" indent="0">
              <a:buNone/>
            </a:pPr>
            <a:r>
              <a:rPr lang="en-US" sz="2000" dirty="0"/>
              <a:t>             ---------------------------------×--------------------------------------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="" xmlns:p14="http://schemas.microsoft.com/office/powerpoint/2010/main" val="39692280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431</Words>
  <Application>Microsoft Office PowerPoint</Application>
  <PresentationFormat>Custom</PresentationFormat>
  <Paragraphs>56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Celestial</vt:lpstr>
      <vt:lpstr>PRENTATION ON  EXACT    DIFFERENTIAL   EQUATION</vt:lpstr>
      <vt:lpstr>Exact DIFFERENTIAL EQUATION:-----</vt:lpstr>
      <vt:lpstr>WORKING RULE exact differential equation:----</vt:lpstr>
      <vt:lpstr>EXAMPLE :-1  </vt:lpstr>
      <vt:lpstr>Example</vt:lpstr>
      <vt:lpstr>Example:--2</vt:lpstr>
      <vt:lpstr>Example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lakhimpur</dc:title>
  <dc:creator>jimpib635@gmail.com</dc:creator>
  <cp:lastModifiedBy>HP</cp:lastModifiedBy>
  <cp:revision>11</cp:revision>
  <dcterms:created xsi:type="dcterms:W3CDTF">2022-06-08T10:18:26Z</dcterms:created>
  <dcterms:modified xsi:type="dcterms:W3CDTF">2023-02-08T15:16:55Z</dcterms:modified>
</cp:coreProperties>
</file>