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3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97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2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699804"/>
            <a:ext cx="110744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609600" y="1433732"/>
            <a:ext cx="110744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51501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278099" y="3550126"/>
            <a:ext cx="39624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053797" y="3526302"/>
            <a:ext cx="6096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F126-FB63-45AB-AC1A-C3833887ADFC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6DBCC2-6B80-46AF-ADA1-8B4B7B8AC86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F126-FB63-45AB-AC1A-C3833887ADFC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DBCC2-6B80-46AF-ADA1-8B4B7B8AC86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F126-FB63-45AB-AC1A-C3833887ADFC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DBCC2-6B80-46AF-ADA1-8B4B7B8AC86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456F126-FB63-45AB-AC1A-C3833887ADFC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86DBCC2-6B80-46AF-ADA1-8B4B7B8AC86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F126-FB63-45AB-AC1A-C3833887ADFC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DBCC2-6B80-46AF-ADA1-8B4B7B8AC86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5664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4958864"/>
            <a:ext cx="105664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914400" y="4916993"/>
            <a:ext cx="105664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F126-FB63-45AB-AC1A-C3833887ADFC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DBCC2-6B80-46AF-ADA1-8B4B7B8AC86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524000"/>
            <a:ext cx="5413248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DBCC2-6B80-46AF-ADA1-8B4B7B8AC86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F126-FB63-45AB-AC1A-C3833887ADFC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609600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6199717" y="2201896"/>
            <a:ext cx="53848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6197600" y="1399593"/>
            <a:ext cx="5386917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750593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39840" y="2180219"/>
            <a:ext cx="499872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F126-FB63-45AB-AC1A-C3833887ADFC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DBCC2-6B80-46AF-ADA1-8B4B7B8AC86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F126-FB63-45AB-AC1A-C3833887ADFC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DBCC2-6B80-46AF-ADA1-8B4B7B8AC86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609600" y="457200"/>
            <a:ext cx="83312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42400" y="1600200"/>
            <a:ext cx="2645664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9042400" y="457200"/>
            <a:ext cx="26416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456F126-FB63-45AB-AC1A-C3833887ADFC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86DBCC2-6B80-46AF-ADA1-8B4B7B8AC86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9200" y="457200"/>
            <a:ext cx="2743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457200"/>
            <a:ext cx="80264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9200" y="1600200"/>
            <a:ext cx="27432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F126-FB63-45AB-AC1A-C3833887ADFC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6DBCC2-6B80-46AF-ADA1-8B4B7B8AC86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109728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7721600" y="6203667"/>
            <a:ext cx="34544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456F126-FB63-45AB-AC1A-C3833887ADFC}" type="datetimeFigureOut">
              <a:rPr lang="en-IN" smtClean="0"/>
              <a:pPr/>
              <a:t>08-02-2023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844800" y="6203667"/>
            <a:ext cx="47752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214100" y="6181531"/>
            <a:ext cx="8128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86DBCC2-6B80-46AF-ADA1-8B4B7B8AC86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DA9D9D9-708A-4123-B6DB-E4F67B822B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 indent="4572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572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57200"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en-IN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C1488E-8ACC-4F44-9F49-4FD7DF2639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440142"/>
            <a:ext cx="9144000" cy="3218525"/>
          </a:xfrm>
        </p:spPr>
        <p:txBody>
          <a:bodyPr>
            <a:normAutofit fontScale="90000"/>
          </a:bodyPr>
          <a:lstStyle/>
          <a:p>
            <a:pPr lvl="0" indent="45720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sz="36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                              </a:t>
            </a:r>
            <a:b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                           </a:t>
            </a:r>
            <a:b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                                   </a:t>
            </a:r>
            <a:r>
              <a:rPr kumimoji="0" lang="en-US" altLang="en-US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SEMINER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/>
            </a:r>
            <a:b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</a:b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                        </a:t>
            </a: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DEPARTMENT OF MATHEMATICS</a:t>
            </a:r>
            <a:br>
              <a:rPr lang="en-US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  <a:r>
              <a:rPr lang="en-US" altLang="en-US" sz="27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TOPIC  </a:t>
            </a:r>
            <a:r>
              <a:rPr lang="en-US" altLang="en-US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Solution 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System  of  Simultaneous  Linear  equations </a:t>
            </a:r>
            <a:r>
              <a:rPr kumimoji="0" lang="en-US" altLang="en-US" sz="2700" b="1" i="0" strike="noStrike" cap="none" normalizeH="0" baseline="0" dirty="0">
                <a:ln>
                  <a:noFill/>
                </a:ln>
              </a:rPr>
              <a:t/>
            </a:r>
            <a:br>
              <a:rPr kumimoji="0" lang="en-US" altLang="en-US" sz="2700" b="1" i="0" strike="noStrike" cap="none" normalizeH="0" baseline="0" dirty="0">
                <a:ln>
                  <a:noFill/>
                </a:ln>
              </a:rPr>
            </a:br>
            <a:r>
              <a:rPr kumimoji="0" lang="en-US" altLang="en-US" sz="1300" b="1" i="0" strike="noStrike" cap="none" normalizeH="0" baseline="0" dirty="0">
                <a:ln>
                  <a:noFill/>
                </a:ln>
                <a:solidFill>
                  <a:schemeClr val="tx1"/>
                </a:solidFill>
              </a:rPr>
              <a:t>                                                                                                    </a:t>
            </a:r>
            <a:br>
              <a:rPr kumimoji="0" lang="en-US" altLang="en-US" sz="1300" b="1" i="0" strike="noStrike" cap="none" normalizeH="0" baseline="0" dirty="0">
                <a:ln>
                  <a:noFill/>
                </a:ln>
                <a:solidFill>
                  <a:schemeClr val="tx1"/>
                </a:solidFill>
              </a:rPr>
            </a:br>
            <a:r>
              <a:rPr lang="en-US" alt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alt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alt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lang="en-US" sz="36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IN" sz="3600" b="1" u="sng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7500E2D7-005C-4545-AE8F-C7AED7C98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049" name="Picture 0" descr="L.T.K">
            <a:extLst>
              <a:ext uri="{FF2B5EF4-FFF2-40B4-BE49-F238E27FC236}">
                <a16:creationId xmlns="" xmlns:a16="http://schemas.microsoft.com/office/drawing/2014/main" id="{53A8ABBB-E063-4782-A32D-8C6FBE9E2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587" y="11906"/>
            <a:ext cx="2536825" cy="22209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166E58E-E834-412E-B1F1-0C823B556BDE}"/>
              </a:ext>
            </a:extLst>
          </p:cNvPr>
          <p:cNvSpPr/>
          <p:nvPr/>
        </p:nvSpPr>
        <p:spPr>
          <a:xfrm>
            <a:off x="8957425" y="4773384"/>
            <a:ext cx="6096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Presented by </a:t>
            </a: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1" i="0" u="sng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Manash</a:t>
            </a:r>
            <a:r>
              <a:rPr kumimoji="0" lang="en-US" altLang="en-US" sz="1600" b="1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600" b="1" i="0" u="sng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Protim</a:t>
            </a:r>
            <a:r>
              <a:rPr kumimoji="0" lang="en-US" altLang="en-US" sz="1600" b="1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 Borah</a:t>
            </a: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1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HOD,</a:t>
            </a:r>
            <a:r>
              <a:rPr kumimoji="0" lang="en-US" altLang="en-US" sz="1600" b="1" i="0" u="sng" strike="noStrike" cap="none" normalizeH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anose="02020603050405020304" pitchFamily="18" charset="0"/>
              </a:rPr>
              <a:t> Dept. of Mathematics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51052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xmlns:mc="http://schemas.openxmlformats.org/markup-compatibility/2006" id="{D8132AF7-0199-4362-AFA0-EDEC8E1681BC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65813" y="121011"/>
            <a:ext cx="11461898" cy="6615978"/>
          </a:xfrm>
          <a:prstGeom prst="rect">
            <a:avLst/>
          </a:prstGeom>
          <a:blipFill>
            <a:blip r:embed="rId2"/>
            <a:stretch>
              <a:fillRect l="-904" t="-553" r="-904"/>
            </a:stretch>
          </a:blipFill>
        </p:spPr>
        <p:txBody>
          <a:bodyPr/>
          <a:lstStyle/>
          <a:p>
            <a:r>
              <a:rPr lang="en-IN">
                <a:solidFill>
                  <a:schemeClr val="bg1"/>
                </a:solidFill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2873939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C10BDCD4-1CF0-41BE-BEA1-1C25B4AEEC24}"/>
                  </a:ext>
                </a:extLst>
              </p:cNvPr>
              <p:cNvSpPr/>
              <p:nvPr/>
            </p:nvSpPr>
            <p:spPr>
              <a:xfrm>
                <a:off x="74428" y="106326"/>
                <a:ext cx="12025423" cy="67160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Bef>
                    <a:spcPts val="2400"/>
                  </a:spcBef>
                  <a:spcAft>
                    <a:spcPts val="0"/>
                  </a:spcAft>
                </a:pPr>
                <a:r>
                  <a:rPr lang="en-US" sz="2400" b="1" u="sng" kern="0" dirty="0">
                    <a:solidFill>
                      <a:schemeClr val="tx2">
                        <a:lumMod val="20000"/>
                        <a:lumOff val="80000"/>
                      </a:schemeClr>
                    </a:solidFill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GAUSS ELIMINATION METHOD </a:t>
                </a:r>
              </a:p>
              <a:p>
                <a:pPr>
                  <a:lnSpc>
                    <a:spcPct val="115000"/>
                  </a:lnSpc>
                  <a:spcBef>
                    <a:spcPts val="2400"/>
                  </a:spcBef>
                  <a:spcAft>
                    <a:spcPts val="0"/>
                  </a:spcAft>
                </a:pPr>
                <a:r>
                  <a:rPr lang="en-US" sz="2400" b="1" kern="0" dirty="0">
                    <a:solidFill>
                      <a:schemeClr val="tx2">
                        <a:lumMod val="20000"/>
                        <a:lumOff val="80000"/>
                      </a:schemeClr>
                    </a:solidFill>
                    <a:effectLst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b="1" kern="0" dirty="0">
                    <a:solidFill>
                      <a:srgbClr val="365F91"/>
                    </a:solidFill>
                    <a:effectLst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</a:t>
                </a:r>
                <a:r>
                  <a:rPr lang="en-US" b="1" kern="0" dirty="0" err="1">
                    <a:solidFill>
                      <a:srgbClr val="365F91"/>
                    </a:solidFill>
                    <a:effectLst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Mathematics,The</a:t>
                </a:r>
                <a:r>
                  <a:rPr lang="en-US" b="1" kern="0" dirty="0">
                    <a:solidFill>
                      <a:srgbClr val="365F91"/>
                    </a:solidFill>
                    <a:effectLst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Gaussian elimination method is known as the row reduction algorithm for solving linear equation </a:t>
                </a:r>
                <a:r>
                  <a:rPr lang="en-US" b="1" kern="0" dirty="0" err="1">
                    <a:solidFill>
                      <a:srgbClr val="365F91"/>
                    </a:solidFill>
                    <a:effectLst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systems.It</a:t>
                </a:r>
                <a:r>
                  <a:rPr lang="en-US" b="1" kern="0" dirty="0">
                    <a:solidFill>
                      <a:srgbClr val="365F91"/>
                    </a:solidFill>
                    <a:effectLst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consists of a sequence of </a:t>
                </a:r>
                <a:r>
                  <a:rPr lang="en-US" b="1" kern="0" dirty="0" err="1">
                    <a:solidFill>
                      <a:srgbClr val="365F91"/>
                    </a:solidFill>
                    <a:effectLst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operaions</a:t>
                </a:r>
                <a:r>
                  <a:rPr lang="en-US" b="1" kern="0" dirty="0">
                    <a:solidFill>
                      <a:srgbClr val="365F91"/>
                    </a:solidFill>
                    <a:effectLst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performed on the corresponding matrix of coefficient.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IN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Let us consider a system of a equations in n unknowns as</a:t>
                </a:r>
                <a:endParaRPr lang="en-IN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𝟏𝟏</m:t>
                        </m:r>
                      </m:sub>
                    </m:sSub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𝟏𝟐</m:t>
                        </m:r>
                      </m:sub>
                    </m:sSub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𝟏𝟑</m:t>
                        </m:r>
                      </m:sub>
                    </m:sSub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+………+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en-IN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𝟐𝟏</m:t>
                        </m:r>
                      </m:sub>
                    </m:sSub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𝟐𝟐</m:t>
                        </m:r>
                      </m:sub>
                    </m:sSub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𝟐𝟑</m:t>
                        </m:r>
                      </m:sub>
                    </m:sSub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+………+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----------------------(A)</a:t>
                </a:r>
                <a:endParaRPr lang="en-IN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………………………………………………………………</a:t>
                </a:r>
                <a:endParaRPr lang="en-IN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+………+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𝒏𝒏</m:t>
                        </m:r>
                      </m:sub>
                    </m:sSub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</m:oMath>
                </a14:m>
                <a:endParaRPr lang="en-IN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First we derive the first equation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𝟏𝟏</m:t>
                        </m:r>
                      </m:sub>
                    </m:sSub>
                  </m:oMath>
                </a14:m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denote it as (</a:t>
                </a:r>
                <a:r>
                  <a:rPr lang="en-US" sz="1400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en-IN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Then we multiply it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subtract it from </a:t>
                </a:r>
                <a:r>
                  <a:rPr lang="en-US" sz="11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given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1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1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e>
                      <m:sup>
                        <m:r>
                          <a:rPr lang="en-US" sz="11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𝒕𝒉</m:t>
                        </m:r>
                      </m:sup>
                    </m:sSup>
                  </m:oMath>
                </a14:m>
                <a:r>
                  <a:rPr lang="en-US" sz="11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equation (</a:t>
                </a:r>
                <a:r>
                  <a:rPr lang="en-US" sz="1100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1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=1,2,3…..n) respectively.</a:t>
                </a:r>
                <a:endParaRPr lang="en-IN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US" sz="11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IN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1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system of equations becomes</a:t>
                </a:r>
                <a:endParaRPr lang="en-IN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US" sz="11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IN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𝟏𝟏</m:t>
                        </m:r>
                      </m:sub>
                    </m:sSub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𝟏𝟐</m:t>
                        </m:r>
                      </m:sub>
                    </m:sSub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𝟏𝟑</m:t>
                        </m:r>
                      </m:sub>
                    </m:sSub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1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+………+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1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en-IN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IN" sz="1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𝟐𝟐</m:t>
                            </m:r>
                          </m:sub>
                        </m:sSub>
                      </m:e>
                      <m:sup>
                        <m:d>
                          <m:dPr>
                            <m:ctrlPr>
                              <a:rPr lang="en-IN" sz="1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e>
                        </m:d>
                      </m:sup>
                    </m:sSup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IN" sz="1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𝟐𝟑</m:t>
                            </m:r>
                          </m:sub>
                        </m:sSub>
                      </m:e>
                      <m:sup>
                        <m:d>
                          <m:dPr>
                            <m:ctrlPr>
                              <a:rPr lang="en-IN" sz="1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e>
                        </m:d>
                      </m:sup>
                    </m:sSup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1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+………+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IN" sz="1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  <m:sup>
                        <m:d>
                          <m:dPr>
                            <m:ctrlPr>
                              <a:rPr lang="en-IN" sz="1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e>
                        </m:d>
                      </m:sup>
                    </m:sSup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1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IN" sz="1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e>
                      <m:sup>
                        <m:d>
                          <m:dPr>
                            <m:ctrlPr>
                              <a:rPr lang="en-IN" sz="1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e>
                        </m:d>
                      </m:sup>
                    </m:sSup>
                    <m:r>
                      <a:rPr lang="en-US" sz="1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    </m:t>
                    </m:r>
                  </m:oMath>
                </a14:m>
                <a:r>
                  <a:rPr lang="en-US" sz="1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-----------------------(B)</a:t>
                </a:r>
                <a:endParaRPr lang="en-IN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IN" sz="1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𝟑𝟐</m:t>
                            </m:r>
                          </m:sub>
                        </m:sSub>
                      </m:e>
                      <m:sup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IN" sz="1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𝟑𝟑</m:t>
                            </m:r>
                          </m:sub>
                        </m:sSub>
                      </m:e>
                      <m:sup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1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+………+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IN" sz="1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  <m:sup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1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IN" sz="1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n-US" sz="1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b>
                        </m:sSub>
                      </m:e>
                      <m:sup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IN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………………………………………………………………</a:t>
                </a:r>
                <a:endParaRPr lang="en-IN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1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+………+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𝒏𝒏</m:t>
                        </m:r>
                      </m:sub>
                    </m:sSub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1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1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</m:oMath>
                </a14:m>
                <a:endParaRPr lang="en-IN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="" xmlns:a16="http://schemas.microsoft.com/office/drawing/2014/main" id="{C10BDCD4-1CF0-41BE-BEA1-1C25B4AEEC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28" y="106326"/>
                <a:ext cx="12025423" cy="6716075"/>
              </a:xfrm>
              <a:prstGeom prst="rect">
                <a:avLst/>
              </a:prstGeom>
              <a:blipFill>
                <a:blip r:embed="rId2"/>
                <a:stretch>
                  <a:fillRect l="-760" t="-454" r="-15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144554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15994A11-06FD-4A2C-BD97-3700CDD9C879}"/>
                  </a:ext>
                </a:extLst>
              </p:cNvPr>
              <p:cNvSpPr/>
              <p:nvPr/>
            </p:nvSpPr>
            <p:spPr>
              <a:xfrm>
                <a:off x="446568" y="297712"/>
                <a:ext cx="10621924" cy="53042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Here last(n-1) equations are independent of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and the first equation remains unchanged.</a:t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Now we repeat this procedure with 2</a:t>
                </a:r>
                <a:r>
                  <a:rPr lang="en-US" b="1" baseline="30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nd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,3</a:t>
                </a:r>
                <a:r>
                  <a:rPr lang="en-US" b="1" baseline="30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rd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…………..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e>
                      <m:sup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𝒕𝒉</m:t>
                        </m:r>
                      </m:sup>
                    </m:sSup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equation of the system(B)  so that the last (n-2) equations become free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procedure repeated again and again till we get a triangular system (say) –</a:t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𝟏𝟏</m:t>
                        </m:r>
                      </m:sub>
                    </m:sSub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𝟏𝟐</m:t>
                        </m:r>
                      </m:sub>
                    </m:sSub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𝟏𝟑</m:t>
                        </m:r>
                      </m:sub>
                    </m:sSub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+………+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IN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𝟐𝟐</m:t>
                            </m:r>
                          </m:sub>
                        </m:sSub>
                      </m:e>
                      <m:sup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IN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𝟐𝟑</m:t>
                            </m:r>
                          </m:sub>
                        </m:sSub>
                      </m:e>
                      <m:sup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+………+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IN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  <m:sup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IN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e>
                      <m:sup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  <m:r>
                      <a:rPr lang="en-US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    </m:t>
                    </m:r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-----------------------(C)</a:t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IN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𝟑𝟑</m:t>
                            </m:r>
                          </m:sub>
                        </m:sSub>
                      </m:e>
                      <m:sup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+………+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IN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  <m:sup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IN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e>
                      <m:sup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…………………………………………………………                                                                                   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IN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𝒏𝒏</m:t>
                            </m:r>
                          </m:sub>
                        </m:sSub>
                      </m:e>
                      <m:sup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IN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n-US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  <m:sup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From the last equation we get 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sub>
                    </m:sSub>
                    <m:r>
                      <a:rPr lang="en-US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and  </a:t>
                </a:r>
                <a:r>
                  <a:rPr lang="en-US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substitiuting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from back we shall get the remaining unknowns  </a:t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, </m:t>
                        </m:r>
                      </m:sub>
                    </m:sSub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  <m:r>
                      <a:rPr lang="en-US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,</m:t>
                    </m:r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……</a:t>
                </a:r>
                <a14:m>
                  <m:oMath xmlns:m="http://schemas.openxmlformats.org/officeDocument/2006/math">
                    <m:r>
                      <a:rPr lang="en-US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,</m:t>
                    </m:r>
                    <m:sSub>
                      <m:sSub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="" xmlns:a16="http://schemas.microsoft.com/office/drawing/2014/main" id="{15994A11-06FD-4A2C-BD97-3700CDD9C8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568" y="297712"/>
                <a:ext cx="10621924" cy="5304221"/>
              </a:xfrm>
              <a:prstGeom prst="rect">
                <a:avLst/>
              </a:prstGeom>
              <a:blipFill>
                <a:blip r:embed="rId2"/>
                <a:stretch>
                  <a:fillRect l="-516" t="-230" b="-137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295623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06C4EA85-93B3-43CA-9B95-E6C23A48EC38}"/>
                  </a:ext>
                </a:extLst>
              </p:cNvPr>
              <p:cNvSpPr/>
              <p:nvPr/>
            </p:nvSpPr>
            <p:spPr>
              <a:xfrm>
                <a:off x="276447" y="-202019"/>
                <a:ext cx="11132288" cy="7146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IN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Now let us take an example through which we will be able to understand better</a:t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Ex.Solve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by Gauss Elimination method :</a:t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2x+3y+z=9</a:t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X+2y+3z=6</a:t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3x+y+2x=8</a:t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Solution:The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given system of equation</a:t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2x+3y+z=9 …………………….(</a:t>
                </a:r>
                <a:r>
                  <a:rPr lang="en-US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X+2y+3z=6………………………(ii)</a:t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3x+y+2x=8 ……………………....(iii)</a:t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en-US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)=&gt; 2x+3y+z=9 ……………….(</a:t>
                </a:r>
                <a:r>
                  <a:rPr lang="en-US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Now</a:t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(ii) - { (</a:t>
                </a:r>
                <a:r>
                  <a:rPr lang="en-US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*</a:t>
                </a:r>
                <a14:m>
                  <m:oMath xmlns:m="http://schemas.openxmlformats.org/officeDocument/2006/math"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  </m:t>
                        </m:r>
                      </m:den>
                    </m:f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} =&gt;</a:t>
                </a:r>
                <a14:m>
                  <m:oMath xmlns:m="http://schemas.openxmlformats.org/officeDocument/2006/math"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  </m:t>
                        </m:r>
                      </m:den>
                    </m:f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y + </a:t>
                </a:r>
                <a14:m>
                  <m:oMath xmlns:m="http://schemas.openxmlformats.org/officeDocument/2006/math">
                    <m:r>
                      <a:rPr lang="en-US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……………..(iv)</a:t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(iii) – { (</a:t>
                </a:r>
                <a:r>
                  <a:rPr lang="en-US" b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*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} =&gt; 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y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  </m:t>
                        </m:r>
                      </m:den>
                    </m:f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 = 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…………(v)</a:t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IN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="" xmlns:a16="http://schemas.microsoft.com/office/drawing/2014/main" id="{06C4EA85-93B3-43CA-9B95-E6C23A48EC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447" y="-202019"/>
                <a:ext cx="11132288" cy="7146444"/>
              </a:xfrm>
              <a:prstGeom prst="rect">
                <a:avLst/>
              </a:prstGeom>
              <a:blipFill>
                <a:blip r:embed="rId2"/>
                <a:stretch>
                  <a:fillRect l="-49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1302925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215B7D53-33E9-4983-84D7-CCD064DF0C0F}"/>
              </a:ext>
            </a:extLst>
          </p:cNvPr>
          <p:cNvSpPr/>
          <p:nvPr/>
        </p:nvSpPr>
        <p:spPr>
          <a:xfrm>
            <a:off x="372140" y="0"/>
            <a:ext cx="10207255" cy="8210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Again ,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(v) + 7* (iv) =&gt;     18z = 5 ………… (vi)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=&gt;         z  = 0.2778 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Putting this value in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eqution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(iv)  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get,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(iv)  =&gt;  y = 1.611 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Putting the value of y and z in equation (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get 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)=&gt;   x = 1.9446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Hence the approximate solutions are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X = 1.9446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Y = 1.611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Z = 0.2778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1086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39C203C-B5DA-4C3C-9BBC-D12FF9BB1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458" y="-786809"/>
            <a:ext cx="8534400" cy="3615267"/>
          </a:xfrm>
        </p:spPr>
        <p:txBody>
          <a:bodyPr/>
          <a:lstStyle/>
          <a:p>
            <a:pPr marL="0" indent="0">
              <a:buNone/>
            </a:pPr>
            <a:endParaRPr lang="en-US" sz="2800" b="1" u="sng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800" b="1" u="sng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         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                 This method reduces the effort in finding the solutions by eliminating the need to explicitly write the variables at each step.</a:t>
            </a:r>
            <a:endParaRPr lang="en-IN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7050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FF4C36D-603F-4A1A-B095-606B739F3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dirty="0"/>
              <a:t>        </a:t>
            </a:r>
          </a:p>
          <a:p>
            <a:pPr marL="0" indent="0">
              <a:buNone/>
            </a:pPr>
            <a:r>
              <a:rPr lang="en-US" sz="8000" dirty="0"/>
              <a:t>        </a:t>
            </a:r>
            <a:r>
              <a:rPr lang="en-US" sz="8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IN" sz="8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33301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116</TotalTime>
  <Words>41</Words>
  <Application>Microsoft Office PowerPoint</Application>
  <PresentationFormat>Custom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Paper</vt:lpstr>
      <vt:lpstr>                                                                                                             SEMINER                           DEPARTMENT OF MATHEMATICS                  TOPIC  : Solution  of  System  of  Simultaneous  Linear  equations                                                                                                           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Acer</dc:creator>
  <cp:lastModifiedBy>HP</cp:lastModifiedBy>
  <cp:revision>16</cp:revision>
  <dcterms:created xsi:type="dcterms:W3CDTF">2022-06-08T05:46:19Z</dcterms:created>
  <dcterms:modified xsi:type="dcterms:W3CDTF">2023-02-08T15:24:27Z</dcterms:modified>
</cp:coreProperties>
</file>