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2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56F126-FB63-45AB-AC1A-C3833887ADFC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86DBCC2-6B80-46AF-ADA1-8B4B7B8AC86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DA9D9D9-708A-4123-B6DB-E4F67B822B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indent="4572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1488E-8ACC-4F44-9F49-4FD7DF263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440142"/>
            <a:ext cx="9144000" cy="3218525"/>
          </a:xfrm>
        </p:spPr>
        <p:txBody>
          <a:bodyPr>
            <a:normAutofit fontScale="90000"/>
          </a:bodyPr>
          <a:lstStyle/>
          <a:p>
            <a:pPr lvl="0" indent="45720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36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     </a:t>
            </a:r>
            <a:r>
              <a:rPr kumimoji="0" lang="en-US" alt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SEMINER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                    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MATHEMATICS</a:t>
            </a:r>
            <a:br>
              <a:rPr lang="en-US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alt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  </a:t>
            </a:r>
            <a:r>
              <a:rPr lang="en-US" alt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System  of  Simultaneous  Linear  equations </a:t>
            </a:r>
            <a:r>
              <a:rPr kumimoji="0" lang="en-US" altLang="en-US" sz="2700" b="1" i="0" strike="noStrike" cap="none" normalizeH="0" baseline="0" dirty="0">
                <a:ln>
                  <a:noFill/>
                </a:ln>
              </a:rPr>
              <a:t/>
            </a:r>
            <a:br>
              <a:rPr kumimoji="0" lang="en-US" altLang="en-US" sz="2700" b="1" i="0" strike="noStrike" cap="none" normalizeH="0" baseline="0" dirty="0">
                <a:ln>
                  <a:noFill/>
                </a:ln>
              </a:rPr>
            </a:br>
            <a:r>
              <a:rPr kumimoji="0" lang="en-US" altLang="en-US" sz="1300" b="1" i="0" strike="noStrike" cap="none" normalizeH="0" baseline="0" dirty="0">
                <a:ln>
                  <a:noFill/>
                </a:ln>
                <a:solidFill>
                  <a:schemeClr val="tx1"/>
                </a:solidFill>
              </a:rPr>
              <a:t>                                                                                                    </a:t>
            </a:r>
            <a:br>
              <a:rPr kumimoji="0" lang="en-US" altLang="en-US" sz="1300" b="1" i="0" strike="noStrike" cap="none" normalizeH="0" baseline="0" dirty="0">
                <a:ln>
                  <a:noFill/>
                </a:ln>
                <a:solidFill>
                  <a:schemeClr val="tx1"/>
                </a:solidFill>
              </a:rPr>
            </a:br>
            <a:r>
              <a:rPr lang="en-US" alt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sz="36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3600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7500E2D7-005C-4545-AE8F-C7AED7C98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49" name="Picture 0" descr="L.T.K">
            <a:extLst>
              <a:ext uri="{FF2B5EF4-FFF2-40B4-BE49-F238E27FC236}">
                <a16:creationId xmlns="" xmlns:a16="http://schemas.microsoft.com/office/drawing/2014/main" id="{53A8ABBB-E063-4782-A32D-8C6FBE9E2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7" y="11906"/>
            <a:ext cx="2536825" cy="2220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166E58E-E834-412E-B1F1-0C823B556BDE}"/>
              </a:ext>
            </a:extLst>
          </p:cNvPr>
          <p:cNvSpPr/>
          <p:nvPr/>
        </p:nvSpPr>
        <p:spPr>
          <a:xfrm>
            <a:off x="8957425" y="4773384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Presented by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sng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Manash</a:t>
            </a: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sng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Protim</a:t>
            </a: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 Borah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HOD,</a:t>
            </a:r>
            <a:r>
              <a:rPr kumimoji="0" lang="en-US" altLang="en-US" sz="1600" b="1" i="0" u="sng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 Dept. of Mathematics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51052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xmlns:mc="http://schemas.openxmlformats.org/markup-compatibility/2006" id="{D8132AF7-0199-4362-AFA0-EDEC8E1681BC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5813" y="121011"/>
            <a:ext cx="11461898" cy="6615978"/>
          </a:xfrm>
          <a:prstGeom prst="rect">
            <a:avLst/>
          </a:prstGeom>
          <a:blipFill>
            <a:blip r:embed="rId2"/>
            <a:stretch>
              <a:fillRect l="-904" t="-553" r="-904"/>
            </a:stretch>
          </a:blipFill>
        </p:spPr>
        <p:txBody>
          <a:bodyPr/>
          <a:lstStyle/>
          <a:p>
            <a:r>
              <a:rPr lang="en-IN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87393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10BDCD4-1CF0-41BE-BEA1-1C25B4AEEC24}"/>
                  </a:ext>
                </a:extLst>
              </p:cNvPr>
              <p:cNvSpPr/>
              <p:nvPr/>
            </p:nvSpPr>
            <p:spPr>
              <a:xfrm>
                <a:off x="74428" y="106326"/>
                <a:ext cx="12025423" cy="6716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2400"/>
                  </a:spcBef>
                  <a:spcAft>
                    <a:spcPts val="0"/>
                  </a:spcAft>
                </a:pPr>
                <a:r>
                  <a:rPr lang="en-US" sz="2400" b="1" u="sng" kern="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GAUSS ELIMINATION METHOD </a:t>
                </a:r>
              </a:p>
              <a:p>
                <a:pPr>
                  <a:lnSpc>
                    <a:spcPct val="115000"/>
                  </a:lnSpc>
                  <a:spcBef>
                    <a:spcPts val="2400"/>
                  </a:spcBef>
                  <a:spcAft>
                    <a:spcPts val="0"/>
                  </a:spcAft>
                </a:pPr>
                <a:r>
                  <a:rPr lang="en-US" sz="2400" b="1" kern="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b="1" kern="0" dirty="0">
                    <a:solidFill>
                      <a:srgbClr val="365F91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:r>
                  <a:rPr lang="en-US" b="1" kern="0" dirty="0" err="1">
                    <a:solidFill>
                      <a:srgbClr val="365F91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Mathematics,The</a:t>
                </a:r>
                <a:r>
                  <a:rPr lang="en-US" b="1" kern="0" dirty="0">
                    <a:solidFill>
                      <a:srgbClr val="365F91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Gaussian elimination method is known as the row reduction algorithm for solving linear equation </a:t>
                </a:r>
                <a:r>
                  <a:rPr lang="en-US" b="1" kern="0" dirty="0" err="1">
                    <a:solidFill>
                      <a:srgbClr val="365F91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systems.It</a:t>
                </a:r>
                <a:r>
                  <a:rPr lang="en-US" b="1" kern="0" dirty="0">
                    <a:solidFill>
                      <a:srgbClr val="365F91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consists of a sequence of </a:t>
                </a:r>
                <a:r>
                  <a:rPr lang="en-US" b="1" kern="0" dirty="0" err="1">
                    <a:solidFill>
                      <a:srgbClr val="365F91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operaions</a:t>
                </a:r>
                <a:r>
                  <a:rPr lang="en-US" b="1" kern="0" dirty="0">
                    <a:solidFill>
                      <a:srgbClr val="365F91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performed on the corresponding matrix of coefficient.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N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us consider a system of a equations in n unknowns as</a:t>
                </a:r>
                <a:endParaRPr lang="en-I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𝟏𝟏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𝟏𝟐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𝟏𝟑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+………+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I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𝟐𝟏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𝟐𝟐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𝟐𝟑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+………+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----------------------(A)</a:t>
                </a:r>
                <a:endParaRPr lang="en-I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………………………………………………………………</a:t>
                </a:r>
                <a:endParaRPr lang="en-I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+………+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𝒏𝒏</m:t>
                        </m:r>
                      </m:sub>
                    </m:sSub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en-I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First we derive the first equation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𝟏𝟏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denote it as (</a:t>
                </a:r>
                <a:r>
                  <a:rPr lang="en-US" sz="1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I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Then we multiply it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subtract it from </a:t>
                </a:r>
                <a:r>
                  <a:rPr lang="en-US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1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1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e>
                      <m:sup>
                        <m:r>
                          <a:rPr lang="en-US" sz="11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𝒕𝒉</m:t>
                        </m:r>
                      </m:sup>
                    </m:sSup>
                  </m:oMath>
                </a14:m>
                <a:r>
                  <a:rPr lang="en-US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equation (</a:t>
                </a:r>
                <a:r>
                  <a:rPr lang="en-US" sz="11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=1,2,3…..n) respectively.</a:t>
                </a:r>
                <a:endParaRPr lang="en-IN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N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system of equations becomes</a:t>
                </a:r>
                <a:endParaRPr lang="en-IN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N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𝟏𝟏</m:t>
                        </m:r>
                      </m:sub>
                    </m:sSub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𝟏𝟐</m:t>
                        </m:r>
                      </m:sub>
                    </m:sSub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𝟏𝟑</m:t>
                        </m:r>
                      </m:sub>
                    </m:sSub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+………+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IN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𝟐𝟐</m:t>
                            </m:r>
                          </m:sub>
                        </m:sSub>
                      </m:e>
                      <m:sup>
                        <m:d>
                          <m:d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e>
                        </m:d>
                      </m:sup>
                    </m:sSup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𝟐𝟑</m:t>
                            </m:r>
                          </m:sub>
                        </m:sSub>
                      </m:e>
                      <m:sup>
                        <m:d>
                          <m:d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e>
                        </m:d>
                      </m:sup>
                    </m:sSup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+………+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  <m:sup>
                        <m:d>
                          <m:d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e>
                        </m:d>
                      </m:sup>
                    </m:sSup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  <m:sup>
                        <m:d>
                          <m:d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e>
                        </m:d>
                      </m:sup>
                    </m:sSup>
                    <m:r>
                      <a:rPr lang="en-US" sz="1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</m:t>
                    </m:r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-----------------------(B)</a:t>
                </a:r>
                <a:endParaRPr lang="en-IN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𝟑𝟐</m:t>
                            </m:r>
                          </m:sub>
                        </m:sSub>
                      </m:e>
                      <m:sup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𝟑𝟑</m:t>
                            </m:r>
                          </m:sub>
                        </m:sSub>
                      </m:e>
                      <m:sup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+………+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  <m:sup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sz="1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sz="1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</m:e>
                      <m:sup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IN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………………………………………………………………</a:t>
                </a:r>
                <a:endParaRPr lang="en-IN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+………+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𝒏𝒏</m:t>
                        </m:r>
                      </m:sub>
                    </m:sSub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en-IN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="" xmlns:a16="http://schemas.microsoft.com/office/drawing/2014/main" id="{C10BDCD4-1CF0-41BE-BEA1-1C25B4AEEC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8" y="106326"/>
                <a:ext cx="12025423" cy="6716075"/>
              </a:xfrm>
              <a:prstGeom prst="rect">
                <a:avLst/>
              </a:prstGeom>
              <a:blipFill>
                <a:blip r:embed="rId2"/>
                <a:stretch>
                  <a:fillRect l="-760" t="-454" r="-1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44554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5994A11-06FD-4A2C-BD97-3700CDD9C879}"/>
                  </a:ext>
                </a:extLst>
              </p:cNvPr>
              <p:cNvSpPr/>
              <p:nvPr/>
            </p:nvSpPr>
            <p:spPr>
              <a:xfrm>
                <a:off x="446568" y="297712"/>
                <a:ext cx="10621924" cy="5304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Here last(n-1) equations are independent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the first equation remains unchanged.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 we repeat this procedure with 2</a:t>
                </a:r>
                <a:r>
                  <a:rPr lang="en-US" b="1" baseline="30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nd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,3</a:t>
                </a:r>
                <a:r>
                  <a:rPr lang="en-US" b="1" baseline="30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rd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…………..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  <m:sup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𝒕𝒉</m:t>
                        </m:r>
                      </m:sup>
                    </m:sSup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equation of the system(B)  so that the last (n-2) equations become free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procedure repeated again and again till we get a triangular system (say) –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𝟏𝟏</m:t>
                        </m:r>
                      </m:sub>
                    </m:sSub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𝟏𝟐</m:t>
                        </m:r>
                      </m:sub>
                    </m:sSub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𝟏𝟑</m:t>
                        </m:r>
                      </m:sub>
                    </m:sSub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+………+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𝟐𝟐</m:t>
                            </m:r>
                          </m:sub>
                        </m:sSub>
                      </m:e>
                      <m:sup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𝟐𝟑</m:t>
                            </m:r>
                          </m:sub>
                        </m:sSub>
                      </m:e>
                      <m:sup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+………+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  <m:sup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  <m:sup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r>
                      <a:rPr lang="en-US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</m:t>
                    </m:r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-----------------------(C)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𝟑𝟑</m:t>
                            </m:r>
                          </m:sub>
                        </m:sSub>
                      </m:e>
                      <m:sup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+………+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  <m:sup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  <m:sup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…………………………………………………………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𝒏𝒏</m:t>
                            </m:r>
                          </m:sub>
                        </m:sSub>
                      </m:e>
                      <m:sup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N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  <m:sup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the last equation we get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  <m:r>
                      <a:rPr lang="en-US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 </a:t>
                </a: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substitiuting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from back we shall get the remaining unknowns  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, </m:t>
                        </m:r>
                      </m:sub>
                    </m:sSub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en-US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,</m:t>
                    </m:r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14:m>
                  <m:oMath xmlns:m="http://schemas.openxmlformats.org/officeDocument/2006/math">
                    <m:r>
                      <a:rPr lang="en-US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</m:t>
                    </m:r>
                    <m:sSub>
                      <m:sSub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="" xmlns:a16="http://schemas.microsoft.com/office/drawing/2014/main" id="{15994A11-06FD-4A2C-BD97-3700CDD9C8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68" y="297712"/>
                <a:ext cx="10621924" cy="5304221"/>
              </a:xfrm>
              <a:prstGeom prst="rect">
                <a:avLst/>
              </a:prstGeom>
              <a:blipFill>
                <a:blip r:embed="rId2"/>
                <a:stretch>
                  <a:fillRect l="-516" t="-230" b="-137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9562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6C4EA85-93B3-43CA-9B95-E6C23A48EC38}"/>
                  </a:ext>
                </a:extLst>
              </p:cNvPr>
              <p:cNvSpPr/>
              <p:nvPr/>
            </p:nvSpPr>
            <p:spPr>
              <a:xfrm>
                <a:off x="276447" y="-202019"/>
                <a:ext cx="11132288" cy="7146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N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 let us take an example through which we will be able to understand better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Ex.Solve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Gauss Elimination method :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2x+3y+z=9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X+2y+3z=6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3x+y+2x=8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Solution:The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given system of equation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2x+3y+z=9 …………………….(</a:t>
                </a: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X+2y+3z=6………………………(ii)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3x+y+2x=8 ……………………....(iii)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)=&gt; 2x+3y+z=9 ……………….(</a:t>
                </a: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Now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(ii) - { (</a:t>
                </a: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*</a:t>
                </a:r>
                <a14:m>
                  <m:oMath xmlns:m="http://schemas.openxmlformats.org/officeDocument/2006/math"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</m:den>
                    </m:f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=&gt;</a:t>
                </a:r>
                <a14:m>
                  <m:oMath xmlns:m="http://schemas.openxmlformats.org/officeDocument/2006/math"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</m:den>
                    </m:f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y + </a:t>
                </a:r>
                <a14:m>
                  <m:oMath xmlns:m="http://schemas.openxmlformats.org/officeDocument/2006/math"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……………..(iv)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(iii) – { (</a:t>
                </a: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*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} =&gt;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y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</m:den>
                    </m:f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 =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…………(v)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N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="" xmlns:a16="http://schemas.microsoft.com/office/drawing/2014/main" id="{06C4EA85-93B3-43CA-9B95-E6C23A48EC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47" y="-202019"/>
                <a:ext cx="11132288" cy="7146444"/>
              </a:xfrm>
              <a:prstGeom prst="rect">
                <a:avLst/>
              </a:prstGeom>
              <a:blipFill>
                <a:blip r:embed="rId2"/>
                <a:stretch>
                  <a:fillRect l="-49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30292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15B7D53-33E9-4983-84D7-CCD064DF0C0F}"/>
              </a:ext>
            </a:extLst>
          </p:cNvPr>
          <p:cNvSpPr/>
          <p:nvPr/>
        </p:nvSpPr>
        <p:spPr>
          <a:xfrm>
            <a:off x="372140" y="0"/>
            <a:ext cx="10207255" cy="8210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Again ,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(v) + 7* (iv) =&gt;     18z = 5 ………… (vi)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=&gt;         z  = 0.2778 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Putting this value in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(iv)  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get,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(iv)  =&gt;  y = 1.611 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Putting the value of y and z in equation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get 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)=&gt;   x = 1.9446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Hence the approximate solutions are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X = 1.9446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Y = 1.611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Z = 0.2778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108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9C203C-B5DA-4C3C-9BBC-D12FF9BB1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58" y="-786809"/>
            <a:ext cx="8534400" cy="3615267"/>
          </a:xfrm>
        </p:spPr>
        <p:txBody>
          <a:bodyPr/>
          <a:lstStyle/>
          <a:p>
            <a:pPr marL="0" indent="0">
              <a:buNone/>
            </a:pPr>
            <a:endParaRPr lang="en-US" sz="2800" b="1" u="sng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        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                This method reduces the effort in finding the solutions by eliminating the need to explicitly write the variables at each step.</a:t>
            </a:r>
            <a:endParaRPr lang="en-IN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705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F4C36D-603F-4A1A-B095-606B739F3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/>
              <a:t>        </a:t>
            </a:r>
          </a:p>
          <a:p>
            <a:pPr marL="0" indent="0">
              <a:buNone/>
            </a:pPr>
            <a:r>
              <a:rPr lang="en-US" sz="8000" dirty="0"/>
              <a:t>        </a:t>
            </a: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IN" sz="8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3330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41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                                                                                                             SEMINER                           DEPARTMENT OF MATHEMATICS                  TOPIC  : Solution  of  System  of  Simultaneous  Linear  equations                                                                                                          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Acer</dc:creator>
  <cp:lastModifiedBy>HP</cp:lastModifiedBy>
  <cp:revision>16</cp:revision>
  <dcterms:created xsi:type="dcterms:W3CDTF">2022-06-08T05:46:19Z</dcterms:created>
  <dcterms:modified xsi:type="dcterms:W3CDTF">2023-02-08T15:24:27Z</dcterms:modified>
</cp:coreProperties>
</file>