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56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249" autoAdjust="0"/>
  </p:normalViewPr>
  <p:slideViewPr>
    <p:cSldViewPr snapToGrid="0">
      <p:cViewPr varScale="1">
        <p:scale>
          <a:sx n="83" d="100"/>
          <a:sy n="83" d="100"/>
        </p:scale>
        <p:origin x="-658" y="-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7CA74-99A6-440F-B96D-AB5CAE231DE2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D181D-4CC3-4AD1-A294-FE8691D0346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22136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181D-4CC3-4AD1-A294-FE8691D03469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98391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FD181D-4CC3-4AD1-A294-FE8691D03469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85887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C8CA5-2DED-4B5D-A204-AAFD301C2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ABC15EB-B63C-4612-899C-74B40151B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9758EF-F3B8-432E-9D76-C77FA5BDF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490A0C-1913-4C42-BD76-60DE5B3BF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BA832B-0708-4381-8723-E4B33D0C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5539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596457-1E2D-4AFB-ACD3-98BA1C00C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0E29E01-E6F3-4B80-9120-76A4A2196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540E3B-720D-49D5-A278-6692991F2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F21E85-9D83-4173-83FF-9601C56DB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F3AEF1-0B41-409E-883E-C866BE77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6805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D41DA1B-E261-4650-8EDC-7B685D759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8BD1EE5-E053-4124-99F8-3D970BE4F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ACA129-4641-40E4-B560-4DFA52C7E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D87EC0-295D-40C9-99EA-2F0F0B03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5642CD-488F-469B-BD19-CA05A8E7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658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2DE01B-715C-453C-BFC6-BEF4F652A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627F82-0E5C-4D53-9866-FD0B52D93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429AA2-883D-44ED-8D0E-316DFBAA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3CE28B-1ACA-4C95-B669-1767BC6D9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04DD49-C679-47BD-AF46-DDC9D06C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2798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A4FC9D-3842-4699-BD99-5D760245F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7B8E43-A5C6-4F82-A007-8CF3ED176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C94C08-86CD-401B-83D9-2283914D1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2D175A-BEBD-44A2-8AF8-CCE570053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57C423-1CE3-4E16-9CF4-53FB879A9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517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200175-509A-49B1-B5BC-F4E9F7010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2594A9-C9A2-456D-B180-96EADC2F1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67A5B91-29B8-46F4-92F9-46DED3C99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99A084-5F12-4E10-A7B3-EDE568145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2413E7-EF56-48DE-8B0A-DA767DEB3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4B30CA-6DE7-4510-B33A-B89F35F4C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3482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FF9026-7AE7-4993-8A7D-AC554062E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9F55B1D-ACEF-4E72-B56F-C656717BF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36D8131-3766-4236-855C-4E0876D72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1702897-C690-45D0-BF31-6242BB38D9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273404-C31A-4E5E-B717-EC2B4C4FA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2CBE37-824E-4B98-95D2-97B0FF0F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B466E42-B55D-4AD2-A563-2053E61A3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8A4C5E1-38AB-4B96-9F22-9EEA69D47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4037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968891-7886-49BB-90F8-7C85AD30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97CA9A7-D99B-43DB-A442-5D76A4AB1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8152345-C1FB-47F3-93A3-285D23AD5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2FBD412-61DB-4075-85F3-32F4B8AE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8960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56E41C5-F481-4C91-9A23-8754B43B5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4774155-D82E-405D-B8A1-68E8B26B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BBF0A4E-C9F4-496E-8173-8BE6F8404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42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6D1FFB-2BB5-4C56-996E-6AE51FECF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35D40D-53E1-40CB-8988-1C32A0AE6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89F0B13-DC33-45FE-AE86-B4BFB26D9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AD8A27-C07A-4F63-8EF6-63192D6BC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F7AC5C-5D3A-42CA-AB02-8C0FB989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A4FE3B7-9152-4D78-B251-4F0903B93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6624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DA6949-9B6F-472C-B054-36254534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6DA4C9-907D-45EF-BF78-D4F396239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3CED8B7-4CC5-4519-866C-2C47C9C36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972B6E4-E323-42C0-B522-084D078C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434C07-A59D-4CCD-9F95-A151DA82C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692F54-E88E-417F-92E3-8CEDD69A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1318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8F3E29A-9C67-48B4-929F-F0D40F672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FBF14A2-E9AB-4C44-AA71-EEA650424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C63E7C-6083-4826-811D-E0F3A6C38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13783-D4D5-4A0D-B8B4-96E813CA6843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755368-6DCF-4352-A97D-3ECBF93B8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12E66C-D2DB-4A4A-991A-418158D34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8A6F3-EB51-4E87-AFA5-E5F8AC0B27E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272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7D7FF63-8C2C-4DD2-8A2D-F2C5273A4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99" y="27462"/>
            <a:ext cx="12182101" cy="6852432"/>
          </a:xfrm>
          <a:prstGeom prst="rect">
            <a:avLst/>
          </a:prstGeom>
        </p:spPr>
      </p:pic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xmlns="" id="{3BFE73DD-DA11-4BE5-960A-4C59743A4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6621492"/>
              </p:ext>
            </p:extLst>
          </p:nvPr>
        </p:nvGraphicFramePr>
        <p:xfrm>
          <a:off x="1041009" y="0"/>
          <a:ext cx="10254787" cy="188976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0254787">
                  <a:extLst>
                    <a:ext uri="{9D8B030D-6E8A-4147-A177-3AD203B41FA5}">
                      <a16:colId xmlns:a16="http://schemas.microsoft.com/office/drawing/2014/main" xmlns="" val="2844112461"/>
                    </a:ext>
                  </a:extLst>
                </a:gridCol>
              </a:tblGrid>
              <a:tr h="13685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Engravers MT" panose="02090707080505020304" pitchFamily="18" charset="0"/>
                        <a:ea typeface="Segoe UI Black" panose="020B0A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  <a:ea typeface="Segoe UI Black" panose="020B0A02040204020203" pitchFamily="34" charset="0"/>
                        </a:rPr>
                        <a:t>Extrema of functions of two </a:t>
                      </a:r>
                      <a:r>
                        <a:rPr lang="en-US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  <a:ea typeface="Segoe UI Black" panose="020B0A02040204020203" pitchFamily="34" charset="0"/>
                        </a:rPr>
                        <a:t>variables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  <a:ea typeface="Segoe UI Black" panose="020B0A02040204020203" pitchFamily="34" charset="0"/>
                        </a:rPr>
                        <a:t>3</a:t>
                      </a:r>
                      <a:r>
                        <a:rPr lang="en-US" sz="3600" b="1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  <a:ea typeface="Segoe UI Black" panose="020B0A02040204020203" pitchFamily="34" charset="0"/>
                        </a:rPr>
                        <a:t>rd</a:t>
                      </a:r>
                      <a:r>
                        <a:rPr lang="en-US" sz="3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  <a:ea typeface="Segoe UI Black" panose="020B0A02040204020203" pitchFamily="34" charset="0"/>
                        </a:rPr>
                        <a:t> semester</a:t>
                      </a:r>
                      <a:endParaRPr lang="en-IN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gerian" panose="04020705040A02060702" pitchFamily="82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3166151"/>
                  </a:ext>
                </a:extLst>
              </a:tr>
            </a:tbl>
          </a:graphicData>
        </a:graphic>
      </p:graphicFrame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xmlns="" id="{A5809AF8-1205-4FC0-80D7-2420C9B03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239369"/>
              </p:ext>
            </p:extLst>
          </p:nvPr>
        </p:nvGraphicFramePr>
        <p:xfrm>
          <a:off x="3248167" y="1572768"/>
          <a:ext cx="5981417" cy="3218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81417">
                  <a:extLst>
                    <a:ext uri="{9D8B030D-6E8A-4147-A177-3AD203B41FA5}">
                      <a16:colId xmlns:a16="http://schemas.microsoft.com/office/drawing/2014/main" xmlns="" val="1459071610"/>
                    </a:ext>
                  </a:extLst>
                </a:gridCol>
              </a:tblGrid>
              <a:tr h="321816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3072515"/>
                  </a:ext>
                </a:extLst>
              </a:tr>
            </a:tbl>
          </a:graphicData>
        </a:graphic>
      </p:graphicFrame>
      <p:pic>
        <p:nvPicPr>
          <p:cNvPr id="7" name="Picture 0">
            <a:extLst>
              <a:ext uri="{FF2B5EF4-FFF2-40B4-BE49-F238E27FC236}">
                <a16:creationId xmlns:a16="http://schemas.microsoft.com/office/drawing/2014/main" xmlns="" id="{3C63F133-70FA-44F5-8ACB-11AF4EF7F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5301" y="1734810"/>
            <a:ext cx="3867150" cy="268989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3">
            <a:extLst>
              <a:ext uri="{FF2B5EF4-FFF2-40B4-BE49-F238E27FC236}">
                <a16:creationId xmlns:a16="http://schemas.microsoft.com/office/drawing/2014/main" xmlns="" id="{156C4764-AA50-4724-976B-80D1596AA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4016441"/>
              </p:ext>
            </p:extLst>
          </p:nvPr>
        </p:nvGraphicFramePr>
        <p:xfrm>
          <a:off x="858957" y="4790929"/>
          <a:ext cx="10399595" cy="24384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0399595">
                  <a:extLst>
                    <a:ext uri="{9D8B030D-6E8A-4147-A177-3AD203B41FA5}">
                      <a16:colId xmlns:a16="http://schemas.microsoft.com/office/drawing/2014/main" xmlns="" val="3606254101"/>
                    </a:ext>
                  </a:extLst>
                </a:gridCol>
              </a:tblGrid>
              <a:tr h="2067071">
                <a:tc>
                  <a:txBody>
                    <a:bodyPr/>
                    <a:lstStyle/>
                    <a:p>
                      <a:pPr algn="ctr"/>
                      <a:r>
                        <a:rPr lang="en-US" sz="4000" b="1" u="sng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</a:rPr>
                        <a:t>PRESENTING BY </a:t>
                      </a:r>
                      <a:r>
                        <a:rPr lang="en-US" sz="4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</a:rPr>
                        <a:t>– </a:t>
                      </a:r>
                    </a:p>
                    <a:p>
                      <a:pPr marL="457200" indent="-457200" algn="ctr">
                        <a:buFont typeface="Wingdings" panose="05000000000000000000" pitchFamily="2" charset="2"/>
                        <a:buChar char="v"/>
                      </a:pPr>
                      <a:r>
                        <a:rPr lang="en-US" sz="3200" b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pperplate Gothic Bold" panose="020E0705020206020404" pitchFamily="34" charset="0"/>
                        </a:rPr>
                        <a:t>Manash</a:t>
                      </a:r>
                      <a:r>
                        <a:rPr lang="en-US" sz="3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pperplate Gothic Bold" panose="020E0705020206020404" pitchFamily="34" charset="0"/>
                        </a:rPr>
                        <a:t> </a:t>
                      </a:r>
                      <a:r>
                        <a:rPr lang="en-US" sz="3200" b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pperplate Gothic Bold" panose="020E0705020206020404" pitchFamily="34" charset="0"/>
                        </a:rPr>
                        <a:t>Protim</a:t>
                      </a:r>
                      <a:r>
                        <a:rPr lang="en-US" sz="3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pperplate Gothic Bold" panose="020E0705020206020404" pitchFamily="34" charset="0"/>
                        </a:rPr>
                        <a:t> Borah</a:t>
                      </a:r>
                    </a:p>
                    <a:p>
                      <a:pPr marL="457200" indent="-457200" algn="ctr">
                        <a:buFont typeface="Wingdings" panose="05000000000000000000" pitchFamily="2" charset="2"/>
                        <a:buChar char="v"/>
                      </a:pPr>
                      <a:r>
                        <a:rPr lang="en-US" sz="3200" b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pperplate Gothic Bold" panose="020E0705020206020404" pitchFamily="34" charset="0"/>
                        </a:rPr>
                        <a:t>HoD</a:t>
                      </a:r>
                      <a:r>
                        <a:rPr lang="en-US" sz="3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pperplate Gothic Bold" panose="020E0705020206020404" pitchFamily="34" charset="0"/>
                        </a:rPr>
                        <a:t>, Dept. of Mathematics</a:t>
                      </a:r>
                    </a:p>
                    <a:p>
                      <a:pPr marL="457200" indent="-457200" algn="ctr">
                        <a:buFont typeface="Wingdings" panose="05000000000000000000" pitchFamily="2" charset="2"/>
                        <a:buChar char="v"/>
                      </a:pPr>
                      <a:r>
                        <a:rPr lang="en-US" sz="3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pperplate Gothic Bold" panose="020E0705020206020404" pitchFamily="34" charset="0"/>
                        </a:rPr>
                        <a:t>LTK College</a:t>
                      </a:r>
                      <a:endParaRPr lang="en-US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pperplate Gothic Bold" panose="020E0705020206020404" pitchFamily="34" charset="0"/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4384692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F809A312-7C62-4124-90B9-821C212EE6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98" y="1368582"/>
            <a:ext cx="3238269" cy="33948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C54C3B19-1667-471D-8004-FA1E3144A0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19319" y="1368582"/>
            <a:ext cx="2972682" cy="339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3867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8CFB4C18-D6BD-4940-81EC-A619153E6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1479048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845050829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9972706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26B077B0-95B4-49F8-BF75-1B9884D54F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2525461"/>
              </p:ext>
            </p:extLst>
          </p:nvPr>
        </p:nvGraphicFramePr>
        <p:xfrm>
          <a:off x="844062" y="719665"/>
          <a:ext cx="10494498" cy="5371646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10494498">
                  <a:extLst>
                    <a:ext uri="{9D8B030D-6E8A-4147-A177-3AD203B41FA5}">
                      <a16:colId xmlns:a16="http://schemas.microsoft.com/office/drawing/2014/main" xmlns="" val="1261886347"/>
                    </a:ext>
                  </a:extLst>
                </a:gridCol>
              </a:tblGrid>
              <a:tr h="5371646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956291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76F432D8-C180-4E9B-B9F1-4E170D153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975597"/>
              </p:ext>
            </p:extLst>
          </p:nvPr>
        </p:nvGraphicFramePr>
        <p:xfrm>
          <a:off x="1631852" y="1378634"/>
          <a:ext cx="8890782" cy="4065562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8890782">
                  <a:extLst>
                    <a:ext uri="{9D8B030D-6E8A-4147-A177-3AD203B41FA5}">
                      <a16:colId xmlns:a16="http://schemas.microsoft.com/office/drawing/2014/main" xmlns="" val="364916658"/>
                    </a:ext>
                  </a:extLst>
                </a:gridCol>
              </a:tblGrid>
              <a:tr h="4065562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238446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126DC6A-D572-470B-8683-A15F46637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92172" y="2067950"/>
            <a:ext cx="3798277" cy="2786509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F9BEC9C5-2568-4C70-B7E9-68DD26BB2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4818730"/>
              </p:ext>
            </p:extLst>
          </p:nvPr>
        </p:nvGraphicFramePr>
        <p:xfrm>
          <a:off x="2447778" y="2075088"/>
          <a:ext cx="7287064" cy="278650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287064">
                  <a:extLst>
                    <a:ext uri="{9D8B030D-6E8A-4147-A177-3AD203B41FA5}">
                      <a16:colId xmlns:a16="http://schemas.microsoft.com/office/drawing/2014/main" xmlns="" val="1248206002"/>
                    </a:ext>
                  </a:extLst>
                </a:gridCol>
              </a:tblGrid>
              <a:tr h="2786509">
                <a:tc>
                  <a:txBody>
                    <a:bodyPr/>
                    <a:lstStyle/>
                    <a:p>
                      <a:pPr marL="1143000" marR="0" lvl="0" indent="-1143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8000" dirty="0">
                          <a:latin typeface="Algerian" panose="04020705040A02060702" pitchFamily="82" charset="0"/>
                        </a:rPr>
                        <a:t>THANK YOU</a:t>
                      </a:r>
                      <a:endParaRPr lang="en-IN" sz="8000" dirty="0">
                        <a:latin typeface="Algerian" panose="04020705040A02060702" pitchFamily="82" charset="0"/>
                      </a:endParaRPr>
                    </a:p>
                    <a:p>
                      <a:endParaRPr lang="en-I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72673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043009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3CF78CFB-70AE-45BB-B2D8-A19D7662C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5761685"/>
              </p:ext>
            </p:extLst>
          </p:nvPr>
        </p:nvGraphicFramePr>
        <p:xfrm>
          <a:off x="0" y="0"/>
          <a:ext cx="12192000" cy="13144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1503557182"/>
                    </a:ext>
                  </a:extLst>
                </a:gridCol>
              </a:tblGrid>
              <a:tr h="1314450">
                <a:tc>
                  <a:txBody>
                    <a:bodyPr/>
                    <a:lstStyle/>
                    <a:p>
                      <a:pPr marL="685800" indent="-685800">
                        <a:buFont typeface="Wingdings" panose="05000000000000000000" pitchFamily="2" charset="2"/>
                        <a:buChar char="q"/>
                      </a:pPr>
                      <a:r>
                        <a:rPr lang="en-US" sz="6000" u="none" dirty="0">
                          <a:solidFill>
                            <a:srgbClr val="002060"/>
                          </a:solidFill>
                          <a:latin typeface="Algerian" panose="04020705040A02060702" pitchFamily="82" charset="0"/>
                        </a:rPr>
                        <a:t>INTRODUCTION</a:t>
                      </a:r>
                      <a:endParaRPr lang="en-IN" sz="6000" u="none" dirty="0">
                        <a:solidFill>
                          <a:srgbClr val="002060"/>
                        </a:solidFill>
                        <a:latin typeface="Algerian" panose="04020705040A02060702" pitchFamily="8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05872105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7FDD04E7-B87A-42D6-817C-206541E14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2851887"/>
              </p:ext>
            </p:extLst>
          </p:nvPr>
        </p:nvGraphicFramePr>
        <p:xfrm>
          <a:off x="0" y="1443788"/>
          <a:ext cx="12208043" cy="7109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8043">
                  <a:extLst>
                    <a:ext uri="{9D8B030D-6E8A-4147-A177-3AD203B41FA5}">
                      <a16:colId xmlns:a16="http://schemas.microsoft.com/office/drawing/2014/main" xmlns="" val="4286830511"/>
                    </a:ext>
                  </a:extLst>
                </a:gridCol>
              </a:tblGrid>
              <a:tr h="7109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32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4400" b="1" dirty="0">
                          <a:solidFill>
                            <a:schemeClr val="bg2"/>
                          </a:solidFill>
                          <a:latin typeface="Arial Rounded MT Bold" panose="020F0704030504030204" pitchFamily="34" charset="0"/>
                        </a:rPr>
                        <a:t>To find extrema of functions of two variables, first find the critical points, then calculate the discriminant and apply the second derivative test.</a:t>
                      </a:r>
                    </a:p>
                    <a:p>
                      <a:endParaRPr lang="en-IN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4477950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FD32D29-FBEF-4241-8816-FD98EF7C5EF2}"/>
              </a:ext>
            </a:extLst>
          </p:cNvPr>
          <p:cNvSpPr/>
          <p:nvPr/>
        </p:nvSpPr>
        <p:spPr>
          <a:xfrm>
            <a:off x="0" y="1314450"/>
            <a:ext cx="12208043" cy="1293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74257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2A58BEB2-D6CC-44C4-8C65-825C8F07C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0684114"/>
              </p:ext>
            </p:extLst>
          </p:nvPr>
        </p:nvGraphicFramePr>
        <p:xfrm>
          <a:off x="0" y="0"/>
          <a:ext cx="12192000" cy="122829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1022099959"/>
                    </a:ext>
                  </a:extLst>
                </a:gridCol>
              </a:tblGrid>
              <a:tr h="1228299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3600" u="none" dirty="0">
                          <a:latin typeface="Algerian" panose="04020705040A02060702" pitchFamily="82" charset="0"/>
                        </a:rPr>
                        <a:t>DERIVATIVES TEST FOR LOCAL EXTREME VALUE </a:t>
                      </a:r>
                      <a:endParaRPr lang="en-IN" sz="3600" u="none" dirty="0">
                        <a:latin typeface="Algerian" panose="04020705040A02060702" pitchFamily="82" charset="0"/>
                      </a:endParaRPr>
                    </a:p>
                    <a:p>
                      <a:endParaRPr lang="en-IN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xmlns="" val="391055316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234945B-E380-49F3-A7DF-8EBB7B2B6ED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9517900"/>
                  </p:ext>
                </p:extLst>
              </p:nvPr>
            </p:nvGraphicFramePr>
            <p:xfrm>
              <a:off x="0" y="1347538"/>
              <a:ext cx="12191999" cy="551046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191999">
                      <a:extLst>
                        <a:ext uri="{9D8B030D-6E8A-4147-A177-3AD203B41FA5}">
                          <a16:colId xmlns:a16="http://schemas.microsoft.com/office/drawing/2014/main" val="608089697"/>
                        </a:ext>
                      </a:extLst>
                    </a:gridCol>
                  </a:tblGrid>
                  <a:tr h="551046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None/>
                            <a:tabLst/>
                            <a:defRPr/>
                          </a:pPr>
                          <a:endParaRPr lang="en-US" sz="3200" b="1" dirty="0">
                            <a:latin typeface="Arial Black" panose="020B0A04020102020204" pitchFamily="34" charset="0"/>
                          </a:endParaRPr>
                        </a:p>
                        <a:p>
                          <a:pPr marL="457200" marR="0" lvl="0" indent="-4572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Ø"/>
                            <a:tabLst/>
                            <a:defRPr/>
                          </a:pPr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>To find the local extreme values of a function of a</a:t>
                          </a:r>
                          <a:r>
                            <a:rPr lang="en-US" sz="2800" b="1" baseline="0" dirty="0">
                              <a:latin typeface="Arial Rounded MT Bold" panose="020F0704030504030204" pitchFamily="34" charset="0"/>
                            </a:rPr>
                            <a:t/>
                          </a:r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>single variable we look for points where the graph has a horizontal tangent plane . For a function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>of two variables we look for points where the surface z </a:t>
                          </a:r>
                          <a14:m>
                            <m:oMath xmlns:m="http://schemas.openxmlformats.org/officeDocument/2006/math">
                              <m:r>
                                <a:rPr lang="en-IN" sz="28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>has a horizontal tangent plane . For a function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>for two variables we look for points where the surface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None/>
                            <a:tabLst/>
                            <a:defRPr/>
                          </a:pPr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>     z </a:t>
                          </a:r>
                          <a14:m>
                            <m:oMath xmlns:m="http://schemas.openxmlformats.org/officeDocument/2006/math">
                              <m:r>
                                <a:rPr lang="en-IN" sz="28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>has a horizontal tangent plane . At such points ,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None/>
                            <a:tabLst/>
                            <a:defRPr/>
                          </a:pPr>
                          <a:r>
                            <a:rPr lang="en-US" sz="2800" b="1" dirty="0">
                              <a:latin typeface="Arial Rounded MT Bold" panose="020F0704030504030204" pitchFamily="34" charset="0"/>
                            </a:rPr>
                            <a:t>     we then look local maxima , local minima and saddle </a:t>
                          </a:r>
                          <a:r>
                            <a:rPr lang="en-US" sz="3200" b="1" dirty="0">
                              <a:latin typeface="Arial Rounded MT Bold" panose="020F0704030504030204" pitchFamily="34" charset="0"/>
                            </a:rPr>
                            <a:t>points</a:t>
                          </a:r>
                          <a:r>
                            <a:rPr lang="en-US" sz="3200" dirty="0">
                              <a:latin typeface="Arial Rounded MT Bold" panose="020F0704030504030204" pitchFamily="34" charset="0"/>
                            </a:rPr>
                            <a:t>.</a:t>
                          </a:r>
                        </a:p>
                        <a:p>
                          <a:endParaRPr lang="en-IN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98263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234945B-E380-49F3-A7DF-8EBB7B2B6ED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929517900"/>
                  </p:ext>
                </p:extLst>
              </p:nvPr>
            </p:nvGraphicFramePr>
            <p:xfrm>
              <a:off x="0" y="1347538"/>
              <a:ext cx="12191999" cy="551046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191999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608089697"/>
                        </a:ext>
                      </a:extLst>
                    </a:gridCol>
                  </a:tblGrid>
                  <a:tr h="55104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" t="-111" r="-250" b="-5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30698263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1F611FE-95C3-4B51-8ACD-9C6AB701DA3C}"/>
              </a:ext>
            </a:extLst>
          </p:cNvPr>
          <p:cNvSpPr/>
          <p:nvPr/>
        </p:nvSpPr>
        <p:spPr>
          <a:xfrm>
            <a:off x="0" y="1228299"/>
            <a:ext cx="12192000" cy="1192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087689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A99CF117-E1A9-4DB4-897B-748B82435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4592859"/>
              </p:ext>
            </p:extLst>
          </p:nvPr>
        </p:nvGraphicFramePr>
        <p:xfrm>
          <a:off x="0" y="0"/>
          <a:ext cx="12192000" cy="100716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2953659276"/>
                    </a:ext>
                  </a:extLst>
                </a:gridCol>
              </a:tblGrid>
              <a:tr h="1007163">
                <a:tc>
                  <a:txBody>
                    <a:bodyPr/>
                    <a:lstStyle/>
                    <a:p>
                      <a:pPr marL="685800" indent="-685800">
                        <a:buFont typeface="Wingdings" panose="05000000000000000000" pitchFamily="2" charset="2"/>
                        <a:buChar char="q"/>
                      </a:pPr>
                      <a:r>
                        <a:rPr lang="en-US" sz="4800" dirty="0">
                          <a:solidFill>
                            <a:schemeClr val="accent6"/>
                          </a:solidFill>
                          <a:latin typeface="Algerian" panose="04020705040A02060702" pitchFamily="82" charset="0"/>
                        </a:rPr>
                        <a:t>DEFINITIONS</a:t>
                      </a:r>
                      <a:endParaRPr lang="en-IN" sz="4800" dirty="0">
                        <a:latin typeface="Algerian" panose="04020705040A02060702" pitchFamily="8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4940835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9515720C-FD26-459F-81D6-1B477052A7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9408548"/>
                  </p:ext>
                </p:extLst>
              </p:nvPr>
            </p:nvGraphicFramePr>
            <p:xfrm>
              <a:off x="0" y="1098603"/>
              <a:ext cx="12192000" cy="5769544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val="41218425"/>
                        </a:ext>
                      </a:extLst>
                    </a:gridCol>
                  </a:tblGrid>
                  <a:tr h="5769544">
                    <a:tc>
                      <a:txBody>
                        <a:bodyPr/>
                        <a:lstStyle/>
                        <a:p>
                          <a:pPr marL="457200" marR="0" lvl="0" indent="-4572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Ø"/>
                            <a:tabLst/>
                            <a:defRPr/>
                          </a:pPr>
                          <a:r>
                            <a:rPr lang="en-US" sz="3200" u="sng" dirty="0">
                              <a:latin typeface="Cooper Black" panose="0208090404030B020404" pitchFamily="18" charset="0"/>
                            </a:rPr>
                            <a:t>LOCAL MAXIMUM </a:t>
                          </a:r>
                          <a:r>
                            <a:rPr lang="en-US" sz="3200" dirty="0">
                              <a:latin typeface="Cooper Black" panose="0208090404030B020404" pitchFamily="18" charset="0"/>
                            </a:rPr>
                            <a:t>: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>
                              <a:latin typeface="Cooper Black" panose="0208090404030B020404" pitchFamily="18" charset="0"/>
                            </a:rPr>
                            <a:t/>
                          </a:r>
                          <a:endParaRPr lang="en-IN" sz="1400" dirty="0">
                            <a:latin typeface="Cooper Black" panose="0208090404030B020404" pitchFamily="18" charset="0"/>
                          </a:endParaRPr>
                        </a:p>
                        <a:p>
                          <a:pPr algn="l"/>
                          <a:r>
                            <a:rPr lang="en-US" sz="16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US" sz="2800" dirty="0">
                              <a:solidFill>
                                <a:srgbClr val="00B050"/>
                              </a:solidFill>
                              <a:latin typeface="Arial Rounded MT Bold" panose="020F0704030504030204" pitchFamily="34" charset="0"/>
                            </a:rPr>
                            <a:t>A</a:t>
                          </a:r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Rounded MT Bold" panose="020F0704030504030204" pitchFamily="34" charset="0"/>
                            </a:rPr>
                            <a:t> function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Rounded MT Bold" panose="020F0704030504030204" pitchFamily="34" charset="0"/>
                            </a:rPr>
                            <a:t>is said to have local maxima value at </a:t>
                          </a:r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Rounded MT Bold" panose="020F0704030504030204" pitchFamily="34" charset="0"/>
                            </a:rPr>
                            <a:t>if there exist a small neighbourhood of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Rounded MT Bold" panose="020F0704030504030204" pitchFamily="34" charset="0"/>
                            </a:rPr>
                            <a:t>such that </a:t>
                          </a:r>
                        </a:p>
                        <a:p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Rounded MT Bold" panose="020F0704030504030204" pitchFamily="34" charset="0"/>
                            </a:rPr>
                            <a:t>&gt;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Rounded MT Bold" panose="020F0704030504030204" pitchFamily="34" charset="0"/>
                            </a:rPr>
                            <a:t>where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Black" panose="020B0A040201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rgbClr val="00B050"/>
                              </a:solidFill>
                              <a:latin typeface="Arial Rounded MT Bold" panose="020F0704030504030204" pitchFamily="34" charset="0"/>
                            </a:rPr>
                            <a:t> are constant </a:t>
                          </a:r>
                        </a:p>
                        <a:p>
                          <a:endParaRPr lang="en-IN" sz="1800" dirty="0"/>
                        </a:p>
                        <a:p>
                          <a:endParaRPr lang="en-IN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22623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515720C-FD26-459F-81D6-1B477052A7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949408548"/>
                  </p:ext>
                </p:extLst>
              </p:nvPr>
            </p:nvGraphicFramePr>
            <p:xfrm>
              <a:off x="0" y="1098603"/>
              <a:ext cx="12192000" cy="5769544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41218425"/>
                        </a:ext>
                      </a:extLst>
                    </a:gridCol>
                  </a:tblGrid>
                  <a:tr h="576954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" t="-1373" r="-150" b="-2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31822623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5768E29-352A-4354-8827-369ED1A88F8B}"/>
              </a:ext>
            </a:extLst>
          </p:cNvPr>
          <p:cNvSpPr/>
          <p:nvPr/>
        </p:nvSpPr>
        <p:spPr>
          <a:xfrm flipV="1">
            <a:off x="0" y="1007162"/>
            <a:ext cx="12191999" cy="91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810E7B71-B364-47C3-878C-DA2057A42D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319125"/>
                  </p:ext>
                </p:extLst>
              </p:nvPr>
            </p:nvGraphicFramePr>
            <p:xfrm>
              <a:off x="0" y="3769895"/>
              <a:ext cx="12192000" cy="3088104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val="2795225969"/>
                        </a:ext>
                      </a:extLst>
                    </a:gridCol>
                  </a:tblGrid>
                  <a:tr h="3088104">
                    <a:tc>
                      <a:txBody>
                        <a:bodyPr/>
                        <a:lstStyle/>
                        <a:p>
                          <a:pPr marL="457200" marR="0" lvl="0" indent="-4572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Ø"/>
                            <a:tabLst/>
                            <a:defRPr/>
                          </a:pPr>
                          <a:r>
                            <a:rPr lang="en-IN" sz="3200" b="1" u="sng" dirty="0">
                              <a:solidFill>
                                <a:schemeClr val="tx1"/>
                              </a:solidFill>
                              <a:latin typeface="Cooper Black" panose="0208090404030B020404" pitchFamily="18" charset="0"/>
                            </a:rPr>
                            <a:t>LOCAL MINIMUM </a:t>
                          </a:r>
                          <a:r>
                            <a:rPr lang="en-IN" sz="3200" b="1" dirty="0">
                              <a:solidFill>
                                <a:schemeClr val="tx1"/>
                              </a:solidFill>
                              <a:latin typeface="Cooper Black" panose="0208090404030B020404" pitchFamily="18" charset="0"/>
                            </a:rPr>
                            <a:t>:</a:t>
                          </a:r>
                        </a:p>
                        <a:p>
                          <a:r>
                            <a:rPr lang="en-IN" sz="105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</a:p>
                        <a:p>
                          <a:r>
                            <a:rPr lang="en-IN" sz="1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Rounded MT Bold" panose="020F0704030504030204" pitchFamily="34" charset="0"/>
                            </a:rPr>
                            <a:t>A function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)  </a:t>
                          </a:r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Rounded MT Bold" panose="020F0704030504030204" pitchFamily="34" charset="0"/>
                            </a:rPr>
                            <a:t>is said to have a local minimum value at </a:t>
                          </a:r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Rounded MT Bold" panose="020F0704030504030204" pitchFamily="34" charset="0"/>
                            </a:rPr>
                            <a:t>if there exist a small neighbourhood of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0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 ,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Rounded MT Bold" panose="020F0704030504030204" pitchFamily="34" charset="0"/>
                            </a:rPr>
                            <a:t> such that </a:t>
                          </a:r>
                        </a:p>
                        <a:p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Rounded MT Bold" panose="020F0704030504030204" pitchFamily="34" charset="0"/>
                            </a:rPr>
                            <a:t>&lt;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US" sz="28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Rounded MT Bold" panose="020F0704030504030204" pitchFamily="34" charset="0"/>
                            </a:rPr>
                            <a:t>where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Black" panose="020B0A040201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Rounded MT Bold" panose="020F0704030504030204" pitchFamily="34" charset="0"/>
                            </a:rPr>
                            <a:t> are constant </a:t>
                          </a:r>
                        </a:p>
                        <a:p>
                          <a:r>
                            <a:rPr lang="en-IN" sz="2800" dirty="0">
                              <a:solidFill>
                                <a:schemeClr val="accent1"/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</a:p>
                        <a:p>
                          <a:endParaRPr lang="en-IN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343944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xmlns="" id="{810E7B71-B364-47C3-878C-DA2057A42D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03319125"/>
                  </p:ext>
                </p:extLst>
              </p:nvPr>
            </p:nvGraphicFramePr>
            <p:xfrm>
              <a:off x="0" y="3769895"/>
              <a:ext cx="12192000" cy="3088104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xmlns="" val="2795225969"/>
                        </a:ext>
                      </a:extLst>
                    </a:gridCol>
                  </a:tblGrid>
                  <a:tr h="308810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" t="-2564" r="-150" b="-5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3343944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39030143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9EC1A896-D177-41CF-B2BD-B8203F68B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6542956"/>
              </p:ext>
            </p:extLst>
          </p:nvPr>
        </p:nvGraphicFramePr>
        <p:xfrm>
          <a:off x="-2" y="1"/>
          <a:ext cx="12192001" cy="101065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192001">
                  <a:extLst>
                    <a:ext uri="{9D8B030D-6E8A-4147-A177-3AD203B41FA5}">
                      <a16:colId xmlns:a16="http://schemas.microsoft.com/office/drawing/2014/main" xmlns="" val="2411596288"/>
                    </a:ext>
                  </a:extLst>
                </a:gridCol>
              </a:tblGrid>
              <a:tr h="1010652">
                <a:tc>
                  <a:txBody>
                    <a:bodyPr/>
                    <a:lstStyle/>
                    <a:p>
                      <a:pPr marL="685800" indent="-685800">
                        <a:buFont typeface="Wingdings" panose="05000000000000000000" pitchFamily="2" charset="2"/>
                        <a:buChar char="q"/>
                      </a:pPr>
                      <a:r>
                        <a:rPr lang="en-US" sz="4800" dirty="0">
                          <a:solidFill>
                            <a:schemeClr val="accent6"/>
                          </a:solidFill>
                          <a:latin typeface="Algerian" panose="04020705040A02060702" pitchFamily="82" charset="0"/>
                        </a:rPr>
                        <a:t>DEFINITIONS</a:t>
                      </a:r>
                      <a:endParaRPr lang="en-IN" sz="4800" dirty="0">
                        <a:latin typeface="Algerian" panose="04020705040A02060702" pitchFamily="8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2716473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3E8EA19-04AC-46D9-B434-4CFA5842F3D1}"/>
              </a:ext>
            </a:extLst>
          </p:cNvPr>
          <p:cNvSpPr/>
          <p:nvPr/>
        </p:nvSpPr>
        <p:spPr>
          <a:xfrm>
            <a:off x="0" y="1010654"/>
            <a:ext cx="12192000" cy="81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038C6195-ACCB-4F9D-9EB7-447750F36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6593818"/>
              </p:ext>
            </p:extLst>
          </p:nvPr>
        </p:nvGraphicFramePr>
        <p:xfrm>
          <a:off x="1" y="3840479"/>
          <a:ext cx="12191999" cy="301752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xmlns="" val="1288958515"/>
                    </a:ext>
                  </a:extLst>
                </a:gridCol>
              </a:tblGrid>
              <a:tr h="2553287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Ø"/>
                      </a:pPr>
                      <a:endParaRPr lang="en-IN" sz="2800" u="sng" dirty="0">
                        <a:latin typeface="Cooper Black" panose="0208090404030B020404" pitchFamily="18" charset="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Ø"/>
                      </a:pPr>
                      <a:r>
                        <a:rPr lang="en-IN" sz="2800" u="sng" dirty="0">
                          <a:solidFill>
                            <a:schemeClr val="tx1"/>
                          </a:solidFill>
                          <a:latin typeface="Cooper Black" panose="0208090404030B020404" pitchFamily="18" charset="0"/>
                        </a:rPr>
                        <a:t>SADDLE POINT </a:t>
                      </a:r>
                      <a:r>
                        <a:rPr lang="en-IN" sz="2800" dirty="0">
                          <a:solidFill>
                            <a:schemeClr val="tx1"/>
                          </a:solidFill>
                          <a:latin typeface="Cooper Black" panose="0208090404030B020404" pitchFamily="18" charset="0"/>
                        </a:rPr>
                        <a:t>:</a:t>
                      </a:r>
                      <a:endParaRPr lang="en-IN" sz="4800" dirty="0">
                        <a:solidFill>
                          <a:schemeClr val="tx1"/>
                        </a:solidFill>
                        <a:latin typeface="Cooper Black" panose="0208090404030B020404" pitchFamily="18" charset="0"/>
                      </a:endParaRPr>
                    </a:p>
                    <a:p>
                      <a:r>
                        <a:rPr lang="en-IN" sz="1800" dirty="0"/>
                        <a:t>         </a:t>
                      </a:r>
                    </a:p>
                    <a:p>
                      <a:r>
                        <a:rPr lang="en-IN" sz="2000" dirty="0"/>
                        <a:t>               </a:t>
                      </a:r>
                      <a:r>
                        <a:rPr lang="en-IN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A  saddle point or minimax point is a point on the surface of the graph of a function where the slopes in orthogonal directions are all zero ,but which is not local extremum of the function.  </a:t>
                      </a:r>
                    </a:p>
                    <a:p>
                      <a:r>
                        <a:rPr lang="en-IN" sz="2800" dirty="0"/>
                        <a:t>  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731391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AEFAD16D-E9D3-438C-98C2-046C644B97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9701034"/>
                  </p:ext>
                </p:extLst>
              </p:nvPr>
            </p:nvGraphicFramePr>
            <p:xfrm>
              <a:off x="-3" y="1092642"/>
              <a:ext cx="12192001" cy="2747837"/>
            </p:xfrm>
            <a:graphic>
              <a:graphicData uri="http://schemas.openxmlformats.org/drawingml/2006/table">
                <a:tbl>
                  <a:tblPr firstRow="1" bandRow="1">
                    <a:tableStyleId>{E269D01E-BC32-4049-B463-5C60D7B0CCD2}</a:tableStyleId>
                  </a:tblPr>
                  <a:tblGrid>
                    <a:gridCol w="12192001">
                      <a:extLst>
                        <a:ext uri="{9D8B030D-6E8A-4147-A177-3AD203B41FA5}">
                          <a16:colId xmlns:a16="http://schemas.microsoft.com/office/drawing/2014/main" val="395938334"/>
                        </a:ext>
                      </a:extLst>
                    </a:gridCol>
                  </a:tblGrid>
                  <a:tr h="27478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None/>
                            <a:tabLst/>
                            <a:defRPr/>
                          </a:pPr>
                          <a:endParaRPr lang="en-US" sz="2800" u="sng" dirty="0">
                            <a:latin typeface="Cooper Black" panose="0208090404030B020404" pitchFamily="18" charset="0"/>
                          </a:endParaRPr>
                        </a:p>
                        <a:p>
                          <a:pPr marL="342900" marR="0" lvl="0" indent="-3429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Ø"/>
                            <a:tabLst/>
                            <a:defRPr/>
                          </a:pPr>
                          <a:r>
                            <a:rPr lang="en-US" sz="2800" u="none" dirty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ooper Black" panose="0208090404030B020404" pitchFamily="18" charset="0"/>
                            </a:rPr>
                            <a:t/>
                          </a:r>
                          <a:r>
                            <a:rPr lang="en-US" sz="2800" u="sng" dirty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ooper Black" panose="0208090404030B020404" pitchFamily="18" charset="0"/>
                            </a:rPr>
                            <a:t>CRITICAL POINT </a:t>
                          </a:r>
                          <a:r>
                            <a:rPr lang="en-US" sz="2800" dirty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ooper Black" panose="0208090404030B020404" pitchFamily="18" charset="0"/>
                            </a:rPr>
                            <a:t>:</a:t>
                          </a:r>
                        </a:p>
                        <a:p>
                          <a:r>
                            <a:rPr lang="en-IN" sz="1400" dirty="0"/>
                            <a:t/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N" sz="2000" dirty="0">
                              <a:solidFill>
                                <a:srgbClr val="00B0F0"/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24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As interior point of the domain of a function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4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4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4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) where both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2400" dirty="0">
                              <a:solidFill>
                                <a:schemeClr val="bg1"/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  <a:r>
                            <a:rPr lang="en-IN" sz="24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and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24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 are zero or where one or both of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24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2400" dirty="0">
                              <a:solidFill>
                                <a:schemeClr val="bg1"/>
                              </a:solidFill>
                              <a:latin typeface="Arial Black" panose="020B0A04020102020204" pitchFamily="34" charset="0"/>
                            </a:rPr>
                            <a:t> do not exist is called a critical point.</a:t>
                          </a:r>
                        </a:p>
                        <a:p>
                          <a:endParaRPr lang="en-IN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500046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EFAD16D-E9D3-438C-98C2-046C644B97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839701034"/>
                  </p:ext>
                </p:extLst>
              </p:nvPr>
            </p:nvGraphicFramePr>
            <p:xfrm>
              <a:off x="-3" y="1092642"/>
              <a:ext cx="12192001" cy="2747837"/>
            </p:xfrm>
            <a:graphic>
              <a:graphicData uri="http://schemas.openxmlformats.org/drawingml/2006/table">
                <a:tbl>
                  <a:tblPr firstRow="1" bandRow="1">
                    <a:tableStyleId>{E269D01E-BC32-4049-B463-5C60D7B0CCD2}</a:tableStyleId>
                  </a:tblPr>
                  <a:tblGrid>
                    <a:gridCol w="1219200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395938334"/>
                        </a:ext>
                      </a:extLst>
                    </a:gridCol>
                  </a:tblGrid>
                  <a:tr h="274783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1552" r="-600" b="-3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1500046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6450615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D02120BC-D018-4609-8FAC-C1ED772850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526494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1224556800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algn="l"/>
                      <a:endParaRPr lang="en-IN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u="sng" dirty="0">
                          <a:solidFill>
                            <a:schemeClr val="accent3"/>
                          </a:solidFill>
                          <a:latin typeface="Arial Black" panose="020B0A04020102020204" pitchFamily="34" charset="0"/>
                        </a:rPr>
                        <a:t>FIG</a:t>
                      </a:r>
                      <a:r>
                        <a:rPr lang="en-US" sz="2400" i="0" u="none" dirty="0">
                          <a:latin typeface="Arial Black" panose="020B0A04020102020204" pitchFamily="34" charset="0"/>
                        </a:rPr>
                        <a:t> – </a:t>
                      </a:r>
                      <a:r>
                        <a:rPr lang="en-US" sz="2400" i="0" u="sng" dirty="0">
                          <a:solidFill>
                            <a:schemeClr val="accent3"/>
                          </a:solidFill>
                          <a:latin typeface="Arial Black" panose="020B0A04020102020204" pitchFamily="34" charset="0"/>
                        </a:rPr>
                        <a:t>DIAGRAM OF MAXIMUM AND MINIMUM</a:t>
                      </a:r>
                      <a:endParaRPr lang="en-IN" sz="2400" i="0" u="sng" dirty="0">
                        <a:solidFill>
                          <a:schemeClr val="accent3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en-IN" sz="2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u="none" dirty="0">
                          <a:solidFill>
                            <a:schemeClr val="accent3"/>
                          </a:solidFill>
                          <a:latin typeface="Arial Black" panose="020B0A04020102020204" pitchFamily="34" charset="0"/>
                        </a:rPr>
                        <a:t>                             </a:t>
                      </a:r>
                      <a:r>
                        <a:rPr lang="en-US" sz="2400" i="0" u="none" dirty="0">
                          <a:solidFill>
                            <a:schemeClr val="accent3"/>
                          </a:solidFill>
                          <a:latin typeface="Arial Black" panose="020B0A04020102020204" pitchFamily="34" charset="0"/>
                        </a:rPr>
                        <a:t>FIG</a:t>
                      </a:r>
                      <a:r>
                        <a:rPr lang="en-US" sz="2400" i="0" u="none" dirty="0">
                          <a:latin typeface="Arial Black" panose="020B0A04020102020204" pitchFamily="34" charset="0"/>
                        </a:rPr>
                        <a:t> – </a:t>
                      </a:r>
                      <a:r>
                        <a:rPr lang="en-US" sz="2400" i="0" u="none" dirty="0">
                          <a:solidFill>
                            <a:schemeClr val="accent3"/>
                          </a:solidFill>
                          <a:latin typeface="Arial Black" panose="020B0A04020102020204" pitchFamily="34" charset="0"/>
                        </a:rPr>
                        <a:t>DIAGRAM OF MAXIMUM AND MINIMUM </a:t>
                      </a:r>
                      <a:endParaRPr lang="en-IN" sz="2000" i="0" u="none" dirty="0">
                        <a:solidFill>
                          <a:schemeClr val="accent3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l"/>
                      <a:endParaRPr lang="en-IN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xmlns="" val="861469268"/>
                  </a:ext>
                </a:extLst>
              </a:tr>
            </a:tbl>
          </a:graphicData>
        </a:graphic>
      </p:graphicFrame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xmlns="" id="{04DE9241-9BB7-4C94-8EC0-01FFE52C4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0248266"/>
              </p:ext>
            </p:extLst>
          </p:nvPr>
        </p:nvGraphicFramePr>
        <p:xfrm>
          <a:off x="530087" y="364434"/>
          <a:ext cx="11131825" cy="5565913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1131825">
                  <a:extLst>
                    <a:ext uri="{9D8B030D-6E8A-4147-A177-3AD203B41FA5}">
                      <a16:colId xmlns:a16="http://schemas.microsoft.com/office/drawing/2014/main" xmlns="" val="2688409810"/>
                    </a:ext>
                  </a:extLst>
                </a:gridCol>
              </a:tblGrid>
              <a:tr h="5565913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7132364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A07E4856-B352-4A12-AB38-CADC1E11E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7295" y="841512"/>
            <a:ext cx="5269728" cy="508883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B3CC0A94-0BAB-48DF-A784-4A5047531E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51594" y="841512"/>
            <a:ext cx="5361168" cy="508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49819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50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E2A456BA-0824-41D9-A448-1601F766B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0121266"/>
              </p:ext>
            </p:extLst>
          </p:nvPr>
        </p:nvGraphicFramePr>
        <p:xfrm>
          <a:off x="0" y="0"/>
          <a:ext cx="12192000" cy="106017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1352812434"/>
                    </a:ext>
                  </a:extLst>
                </a:gridCol>
              </a:tblGrid>
              <a:tr h="106017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  <a:latin typeface="Cooper Black" panose="0208090404030B020404" pitchFamily="18" charset="0"/>
                        </a:rPr>
                        <a:t>WORKING RULES</a:t>
                      </a:r>
                      <a:endParaRPr lang="en-IN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2798830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DFFBE9A5-4506-4446-A27D-72AE84466E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0203900"/>
                  </p:ext>
                </p:extLst>
              </p:nvPr>
            </p:nvGraphicFramePr>
            <p:xfrm>
              <a:off x="0" y="1060174"/>
              <a:ext cx="12192000" cy="5797826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val="1795375529"/>
                        </a:ext>
                      </a:extLst>
                    </a:gridCol>
                  </a:tblGrid>
                  <a:tr h="5797826">
                    <a:tc>
                      <a:txBody>
                        <a:bodyPr/>
                        <a:lstStyle/>
                        <a:p>
                          <a:pPr marL="342900" marR="0" lvl="0" indent="-3429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ü"/>
                            <a:tabLst/>
                            <a:defRPr/>
                          </a:pPr>
                          <a:endParaRPr lang="en-US" sz="2000" dirty="0">
                            <a:latin typeface="Arial Rounded MT Bold" panose="020F0704030504030204" pitchFamily="34" charset="0"/>
                          </a:endParaRPr>
                        </a:p>
                        <a:p>
                          <a:pPr marL="342900" marR="0" lvl="0" indent="-3429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ü"/>
                            <a:tabLst/>
                            <a:defRPr/>
                          </a:pP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Differentiate</a:t>
                          </a:r>
                          <a:r>
                            <a:rPr lang="en-US" sz="2000" dirty="0"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and find out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US" sz="2000" dirty="0" err="1">
                              <a:latin typeface="Arial Black" panose="020B0A04020102020204" pitchFamily="34" charset="0"/>
                            </a:rPr>
                            <a:t>,</a:t>
                          </a:r>
                          <a:r>
                            <a:rPr lang="pt-BR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0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 ,</a:t>
                          </a:r>
                          <a:r>
                            <a:rPr lang="en-US" sz="2000" dirty="0"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dirty="0" err="1">
                              <a:latin typeface="Arial Black" panose="020B0A04020102020204" pitchFamily="34" charset="0"/>
                            </a:rPr>
                            <a:t>,</a:t>
                          </a:r>
                          <a:r>
                            <a:rPr lang="pt-BR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dirty="0">
                              <a:latin typeface="Arial Black" panose="020B0A04020102020204" pitchFamily="34" charset="0"/>
                            </a:rPr>
                            <a:t> 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dirty="0">
                              <a:latin typeface="Arial Black" panose="020B0A04020102020204" pitchFamily="34" charset="0"/>
                            </a:rPr>
                            <a:t> .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endParaRPr lang="en-US" sz="2000" dirty="0">
                            <a:latin typeface="Arial Black" panose="020B0A04020102020204" pitchFamily="34" charset="0"/>
                          </a:endParaRPr>
                        </a:p>
                        <a:p>
                          <a:pPr marL="342900" indent="-342900">
                            <a:buFont typeface="Wingdings" panose="05000000000000000000" pitchFamily="2" charset="2"/>
                            <a:buChar char="ü"/>
                          </a:pP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Put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 0 and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 0 and solve these equations for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 . Let </a:t>
                          </a:r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)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 be the values of </a:t>
                          </a:r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)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.</a:t>
                          </a:r>
                        </a:p>
                        <a:p>
                          <a:pPr marL="342900" indent="-342900">
                            <a:buFont typeface="Wingdings" panose="05000000000000000000" pitchFamily="2" charset="2"/>
                            <a:buChar char="ü"/>
                          </a:pPr>
                          <a:endParaRPr lang="en-US" sz="2000" dirty="0">
                            <a:latin typeface="Arial Rounded MT Bold" panose="020F0704030504030204" pitchFamily="34" charset="0"/>
                          </a:endParaRPr>
                        </a:p>
                        <a:p>
                          <a:pPr marL="342900" indent="-342900">
                            <a:buFont typeface="Wingdings" panose="05000000000000000000" pitchFamily="2" charset="2"/>
                            <a:buChar char="ü"/>
                          </a:pP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Evaluate r </a:t>
                          </a:r>
                          <a14:m>
                            <m:oMath xmlns:m="http://schemas.openxmlformats.org/officeDocument/2006/math">
                              <m:r>
                                <a:rPr lang="en-IN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dirty="0">
                              <a:latin typeface="Arial Black" panose="020B0A04020102020204" pitchFamily="34" charset="0"/>
                            </a:rPr>
                            <a:t>, 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s </a:t>
                          </a:r>
                          <a14:m>
                            <m:oMath xmlns:m="http://schemas.openxmlformats.org/officeDocument/2006/math">
                              <m:r>
                                <a:rPr lang="en-IN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𝑥𝑦</m:t>
                                  </m:r>
                                  <m:r>
                                    <a:rPr lang="en-US" sz="2000" b="1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dirty="0">
                              <a:latin typeface="Arial Black" panose="020B0A04020102020204" pitchFamily="34" charset="0"/>
                            </a:rPr>
                            <a:t>. 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t</a:t>
                          </a:r>
                          <a:r>
                            <a:rPr lang="en-US" sz="2000" baseline="0" dirty="0"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dirty="0"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dirty="0"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at</a:t>
                          </a:r>
                          <a:r>
                            <a:rPr lang="en-US" sz="2000" dirty="0"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)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latin typeface="Arial Rounded MT Bold" panose="020F0704030504030204" pitchFamily="34" charset="0"/>
                            </a:rPr>
                            <a:t>.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endParaRPr lang="en-US" sz="2000" dirty="0">
                            <a:latin typeface="Arial Rounded MT Bold" panose="020F0704030504030204" pitchFamily="34" charset="0"/>
                          </a:endParaRPr>
                        </a:p>
                        <a:p>
                          <a:pPr marL="342900" indent="-342900">
                            <a:buFont typeface="Wingdings" panose="05000000000000000000" pitchFamily="2" charset="2"/>
                            <a:buChar char="ü"/>
                          </a:pP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IN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dirty="0" smtClean="0">
                                  <a:latin typeface="Arial Rounded MT Bold" panose="020F0704030504030204" pitchFamily="34" charset="0"/>
                                </a:rPr>
                                <m:t>–</m:t>
                              </m:r>
                              <m:r>
                                <a:rPr lang="en-US" sz="2000" b="1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IN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IN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&gt;</a:t>
                          </a:r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0 and</a:t>
                          </a:r>
                        </a:p>
                        <a:p>
                          <a:pPr marL="342900" indent="-342900">
                            <a:buFont typeface="Wingdings" panose="05000000000000000000" pitchFamily="2" charset="2"/>
                            <a:buChar char="ü"/>
                          </a:pPr>
                          <a:endParaRPr lang="en-US" sz="2000" dirty="0">
                            <a:latin typeface="Arial Rounded MT Bold" panose="020F0704030504030204" pitchFamily="34" charset="0"/>
                          </a:endParaRPr>
                        </a:p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2000" baseline="0" dirty="0">
                              <a:latin typeface="Arial Rounded MT Bold" panose="020F0704030504030204" pitchFamily="34" charset="0"/>
                            </a:rPr>
                            <a:t>    a) 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r  &lt;  0 then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)</a:t>
                          </a:r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has a local minimum value .</a:t>
                          </a:r>
                        </a:p>
                        <a:p>
                          <a:pPr marL="0" indent="0">
                            <a:buFont typeface="+mj-lt"/>
                            <a:buNone/>
                          </a:pP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    b) r  &gt;  0 then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has a local minimum value .</a:t>
                          </a:r>
                        </a:p>
                        <a:p>
                          <a:pPr marL="0" indent="0">
                            <a:buFont typeface="+mj-lt"/>
                            <a:buNone/>
                          </a:pPr>
                          <a:endParaRPr lang="en-US" sz="2000" dirty="0">
                            <a:latin typeface="Arial Rounded MT Bold" panose="020F0704030504030204" pitchFamily="34" charset="0"/>
                          </a:endParaRPr>
                        </a:p>
                        <a:p>
                          <a:pPr marL="342900" indent="-342900">
                            <a:buFont typeface="Wingdings" panose="05000000000000000000" pitchFamily="2" charset="2"/>
                            <a:buChar char="ü"/>
                          </a:pP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IN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–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&lt; 0 then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0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has </a:t>
                          </a:r>
                          <a:r>
                            <a:rPr lang="en-US" sz="2000">
                              <a:latin typeface="Arial Rounded MT Bold" panose="020F0704030504030204" pitchFamily="34" charset="0"/>
                            </a:rPr>
                            <a:t>no extremum 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value at the point </a:t>
                          </a:r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IN" sz="20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)</a:t>
                          </a: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.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endParaRPr lang="en-US" sz="2000" dirty="0">
                            <a:latin typeface="Arial Rounded MT Bold" panose="020F0704030504030204" pitchFamily="34" charset="0"/>
                          </a:endParaRPr>
                        </a:p>
                        <a:p>
                          <a:pPr marL="342900" indent="-342900">
                            <a:buFont typeface="Wingdings" panose="05000000000000000000" pitchFamily="2" charset="2"/>
                            <a:buChar char="ü"/>
                          </a:pPr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If </a:t>
                          </a:r>
                          <a14:m>
                            <m:oMath xmlns:m="http://schemas.openxmlformats.org/officeDocument/2006/math">
                              <m:r>
                                <a:rPr lang="en-IN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–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20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000" dirty="0">
                              <a:latin typeface="Arial Rounded MT Bold" panose="020F0704030504030204" pitchFamily="34" charset="0"/>
                            </a:rPr>
                            <a:t> 0 then the case doubtful and needs further investigation</a:t>
                          </a:r>
                          <a:r>
                            <a:rPr lang="en-US" sz="1600" dirty="0">
                              <a:latin typeface="Arial Rounded MT Bold" panose="020F0704030504030204" pitchFamily="34" charset="0"/>
                            </a:rPr>
                            <a:t>.</a:t>
                          </a:r>
                        </a:p>
                        <a:p>
                          <a:endParaRPr lang="en-IN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468167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xmlns="" id="{DFFBE9A5-4506-4446-A27D-72AE84466E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190203900"/>
                  </p:ext>
                </p:extLst>
              </p:nvPr>
            </p:nvGraphicFramePr>
            <p:xfrm>
              <a:off x="0" y="1060174"/>
              <a:ext cx="12192000" cy="5797826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xmlns="" val="1795375529"/>
                        </a:ext>
                      </a:extLst>
                    </a:gridCol>
                  </a:tblGrid>
                  <a:tr h="57978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" t="-105" r="-150" b="-3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7146816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2885204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DDE10A8F-A88D-4153-BBD9-7E0948FD0B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9337993"/>
                  </p:ext>
                </p:extLst>
              </p:nvPr>
            </p:nvGraphicFramePr>
            <p:xfrm>
              <a:off x="0" y="0"/>
              <a:ext cx="12192000" cy="901148"/>
            </p:xfrm>
            <a:graphic>
              <a:graphicData uri="http://schemas.openxmlformats.org/drawingml/2006/table">
                <a:tbl>
                  <a:tblPr firstRow="1" bandRow="1">
                    <a:tableStyleId>{69C7853C-536D-4A76-A0AE-DD22124D55A5}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val="1224019180"/>
                        </a:ext>
                      </a:extLst>
                    </a:gridCol>
                  </a:tblGrid>
                  <a:tr h="901148">
                    <a:tc>
                      <a:txBody>
                        <a:bodyPr/>
                        <a:lstStyle/>
                        <a:p>
                          <a:pPr marL="457200" marR="0" lvl="0" indent="-4572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Char char="q"/>
                            <a:tabLst/>
                            <a:defRPr/>
                          </a:pP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Discuss the maximum and minimum of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28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28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 6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pt-BR" sz="28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IN" sz="28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 12</a:t>
                          </a:r>
                        </a:p>
                        <a:p>
                          <a:endParaRPr lang="en-IN" dirty="0"/>
                        </a:p>
                      </a:txBody>
                      <a:tcPr anchor="b"/>
                    </a:tc>
                    <a:extLst>
                      <a:ext uri="{0D108BD9-81ED-4DB2-BD59-A6C34878D82A}">
                        <a16:rowId xmlns:a16="http://schemas.microsoft.com/office/drawing/2014/main" val="17747552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DE10A8F-A88D-4153-BBD9-7E0948FD0B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459337993"/>
                  </p:ext>
                </p:extLst>
              </p:nvPr>
            </p:nvGraphicFramePr>
            <p:xfrm>
              <a:off x="0" y="0"/>
              <a:ext cx="12192000" cy="901148"/>
            </p:xfrm>
            <a:graphic>
              <a:graphicData uri="http://schemas.openxmlformats.org/drawingml/2006/table">
                <a:tbl>
                  <a:tblPr firstRow="1" bandRow="1">
                    <a:tableStyleId>{69C7853C-536D-4A76-A0AE-DD22124D55A5}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1224019180"/>
                        </a:ext>
                      </a:extLst>
                    </a:gridCol>
                  </a:tblGrid>
                  <a:tr h="9011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>
                        <a:blipFill>
                          <a:blip r:embed="rId2"/>
                          <a:stretch>
                            <a:fillRect l="-50" t="-676" r="-100" b="-13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77475528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C410B368-E9DF-4B03-BA3C-12C81DEF71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4309597"/>
                  </p:ext>
                </p:extLst>
              </p:nvPr>
            </p:nvGraphicFramePr>
            <p:xfrm>
              <a:off x="0" y="901148"/>
              <a:ext cx="12192000" cy="5956851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val="1927158829"/>
                        </a:ext>
                      </a:extLst>
                    </a:gridCol>
                  </a:tblGrid>
                  <a:tr h="5956851">
                    <a:tc>
                      <a:txBody>
                        <a:bodyPr/>
                        <a:lstStyle/>
                        <a:p>
                          <a:pPr marL="285750" indent="-285750">
                            <a:buFont typeface="Wingdings" panose="05000000000000000000" pitchFamily="2" charset="2"/>
                            <a:buChar char="Ø"/>
                          </a:pPr>
                          <a:r>
                            <a:rPr lang="en-IN" sz="1800" u="sng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Solution</a:t>
                          </a:r>
                          <a:r>
                            <a:rPr lang="en-IN" sz="1600" u="none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tx1"/>
                              </a:solidFill>
                              <a:latin typeface="Arial Black" panose="020B0A04020102020204" pitchFamily="34" charset="0"/>
                            </a:rPr>
                            <a:t>: </a:t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r>
                            <a:rPr lang="en-IN" sz="14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r>
                            <a:rPr lang="en-IN" sz="1400" baseline="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Given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16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US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16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pt-BR" sz="16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12</a:t>
                          </a:r>
                        </a:p>
                        <a:p>
                          <a:pPr algn="l"/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Therefore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16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1600" b="0" i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pt-BR" sz="16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6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 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𝑥𝑥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IN" sz="16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IN" sz="1600" i="1" smtClean="0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𝝏</m:t>
                                      </m:r>
                                    </m:e>
                                    <m:sup>
                                      <m:r>
                                        <a:rPr lang="en-IN" sz="1600" i="1" smtClean="0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IN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𝝏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IN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2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 ,</a:t>
                          </a:r>
                        </a:p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16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IN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IN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𝝏</m:t>
                                      </m:r>
                                    </m:e>
                                    <m:sup>
                                      <m:r>
                                        <a:rPr lang="en-IN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IN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𝝏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IN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2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 , 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and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𝑥𝑦</m:t>
                                  </m:r>
                                </m:sub>
                              </m:sSub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IN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𝝏</m:t>
                                      </m:r>
                                    </m:e>
                                    <m:sup>
                                      <m:r>
                                        <a:rPr lang="en-IN" sz="1600" i="1">
                                          <a:solidFill>
                                            <a:schemeClr val="bg2">
                                              <a:lumMod val="1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pt-BR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0</a:t>
                          </a:r>
                        </a:p>
                        <a:p>
                          <a:pPr algn="l"/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For maxima and minima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8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8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pt-BR" sz="18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0,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8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8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8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pt-BR" sz="18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𝝏</m:t>
                                  </m:r>
                                  <m:r>
                                    <a:rPr lang="en-US" sz="18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  <m:r>
                                <a:rPr lang="en-IN" sz="18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0</a:t>
                          </a:r>
                        </a:p>
                        <a:p>
                          <a:pPr algn="l"/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Or,                2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pt-BR" sz="16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b="1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6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0 and 2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0</a:t>
                          </a:r>
                        </a:p>
                        <a:p>
                          <a:pPr algn="l"/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Or,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1600" dirty="0">
                              <a:latin typeface="Arial Rounded MT Bold" panose="020F0704030504030204" pitchFamily="34" charset="0"/>
                            </a:rPr>
                            <a:t> – 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3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and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6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0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</a:p>
                        <a:p>
                          <a:pPr algn="l"/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Therefore,</a:t>
                          </a:r>
                        </a:p>
                        <a:p>
                          <a:pPr algn="l"/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          At 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:r>
                            <a:rPr lang="en-US" sz="1600" dirty="0">
                              <a:latin typeface="Arial Rounded MT Bold" panose="020F0704030504030204" pitchFamily="34" charset="0"/>
                            </a:rPr>
                            <a:t>–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3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IN" sz="1600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Arial Rounded MT Bold" panose="020F0704030504030204" pitchFamily="34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)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600" dirty="0" smtClean="0">
                                  <a:latin typeface="Arial Rounded MT Bold" panose="020F0704030504030204" pitchFamily="34" charset="0"/>
                                </a:rPr>
                                <m:t>–</m:t>
                              </m:r>
                              <m:r>
                                <a:rPr lang="en-US" sz="1600" b="1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IN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IN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 2 × 2 </a:t>
                          </a:r>
                          <a:r>
                            <a:rPr lang="en-US" sz="1600" dirty="0">
                              <a:latin typeface="Arial Rounded MT Bold" panose="020F0704030504030204" pitchFamily="34" charset="0"/>
                            </a:rPr>
                            <a:t>–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IN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IN" sz="1600" dirty="0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Arial Rounded MT Bold" panose="020F0704030504030204" pitchFamily="34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IN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 4 &gt; 0 and r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 2 &gt; 0</a:t>
                          </a:r>
                        </a:p>
                        <a:p>
                          <a:pPr algn="l"/>
                          <a:endParaRPr lang="en-IN" sz="16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Arial Rounded MT Bold" panose="020F0704030504030204" pitchFamily="34" charset="0"/>
                          </a:endParaRPr>
                        </a:p>
                        <a:p>
                          <a:pPr algn="l"/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Hence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)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 has a minimum value at x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nor/>
                                </m:rPr>
                                <a:rPr lang="en-US" sz="1600" dirty="0" smtClean="0">
                                  <a:latin typeface="Arial Rounded MT Bold" panose="020F0704030504030204" pitchFamily="34" charset="0"/>
                                </a:rPr>
                                <m:t>–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3 and y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 0</a:t>
                          </a:r>
                        </a:p>
                        <a:p>
                          <a:pPr algn="l"/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Therefore,</a:t>
                          </a:r>
                        </a:p>
                        <a:p>
                          <a:pPr algn="l"/>
                          <a:endParaRPr lang="en-IN" sz="16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Arial Black" panose="020B0A04020102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Minimum value </a:t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(</a:t>
                          </a:r>
                          <a:r>
                            <a:rPr lang="en-US" sz="1600" dirty="0">
                              <a:latin typeface="Arial Rounded MT Bold" panose="020F0704030504030204" pitchFamily="34" charset="0"/>
                            </a:rPr>
                            <a:t>–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)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z="1600" dirty="0" smtClean="0">
                                  <a:latin typeface="Arial Rounded MT Bold" panose="020F0704030504030204" pitchFamily="34" charset="0"/>
                                </a:rPr>
                                <m:t>–</m:t>
                              </m:r>
                              <m:sSup>
                                <m:sSupPr>
                                  <m:ctrlPr>
                                    <a:rPr lang="en-IN" sz="16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3)</m:t>
                                  </m:r>
                                </m:e>
                                <m:sup>
                                  <m:r>
                                    <a:rPr lang="en-IN" sz="160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16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IN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IN" sz="1600" i="1">
                                      <a:solidFill>
                                        <a:schemeClr val="bg2">
                                          <a:lumMod val="1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16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6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 × (</a:t>
                          </a:r>
                          <a:r>
                            <a:rPr lang="en-US" sz="1600" dirty="0">
                              <a:latin typeface="Arial Rounded MT Bold" panose="020F0704030504030204" pitchFamily="34" charset="0"/>
                            </a:rPr>
                            <a:t>–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3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) </a:t>
                          </a:r>
                          <a14:m>
                            <m:oMath xmlns:m="http://schemas.openxmlformats.org/officeDocument/2006/math">
                              <m:r>
                                <a:rPr lang="pt-BR" sz="1600" i="1" dirty="0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12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IN" sz="1600" i="1" smtClean="0">
                                  <a:solidFill>
                                    <a:schemeClr val="bg2">
                                      <a:lumMod val="1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Rounded MT Bold" panose="020F0704030504030204" pitchFamily="34" charset="0"/>
                            </a:rPr>
                            <a:t>3</a:t>
                          </a:r>
                          <a:r>
                            <a:rPr lang="en-IN" sz="16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>.</a:t>
                          </a:r>
                        </a:p>
                        <a:p>
                          <a:pPr algn="l"/>
                          <a:r>
                            <a:rPr lang="en-IN" sz="24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</a:rPr>
                            <a:t/>
                          </a:r>
                        </a:p>
                        <a:p>
                          <a:endParaRPr lang="en-IN" sz="2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</a:endParaRPr>
                        </a:p>
                        <a:p>
                          <a:pPr marL="0" indent="0">
                            <a:buFont typeface="Wingdings" panose="05000000000000000000" pitchFamily="2" charset="2"/>
                            <a:buNone/>
                          </a:pPr>
                          <a:r>
                            <a:rPr lang="en-IN" sz="200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Arial Black" panose="020B0A04020102020204" pitchFamily="34" charset="0"/>
                            </a:rPr>
                            <a:t/>
                          </a:r>
                          <a:endParaRPr lang="en-IN" sz="200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5915844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410B368-E9DF-4B03-BA3C-12C81DEF71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834309597"/>
                  </p:ext>
                </p:extLst>
              </p:nvPr>
            </p:nvGraphicFramePr>
            <p:xfrm>
              <a:off x="0" y="901148"/>
              <a:ext cx="12192000" cy="5956851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121920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1927158829"/>
                        </a:ext>
                      </a:extLst>
                    </a:gridCol>
                  </a:tblGrid>
                  <a:tr h="59568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" t="-511" r="-150" b="-3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33591584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33488802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82F22C98-4A22-439A-B1B9-842FAD778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1621824"/>
              </p:ext>
            </p:extLst>
          </p:nvPr>
        </p:nvGraphicFramePr>
        <p:xfrm>
          <a:off x="0" y="0"/>
          <a:ext cx="12192000" cy="109050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1568872891"/>
                    </a:ext>
                  </a:extLst>
                </a:gridCol>
              </a:tblGrid>
              <a:tr h="1090506">
                <a:tc>
                  <a:txBody>
                    <a:bodyPr/>
                    <a:lstStyle/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4400" dirty="0">
                          <a:latin typeface="Engravers MT" panose="02090707080505020304" pitchFamily="18" charset="0"/>
                        </a:rPr>
                        <a:t>conclusion</a:t>
                      </a:r>
                      <a:endParaRPr lang="en-IN" sz="4400" dirty="0">
                        <a:latin typeface="Engravers MT" panose="02090707080505020304" pitchFamily="18" charset="0"/>
                      </a:endParaRPr>
                    </a:p>
                    <a:p>
                      <a:endParaRPr lang="en-IN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xmlns="" val="1832591706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1652360A-1791-4BDF-999E-6C7392A2C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7996364"/>
              </p:ext>
            </p:extLst>
          </p:nvPr>
        </p:nvGraphicFramePr>
        <p:xfrm>
          <a:off x="0" y="1090506"/>
          <a:ext cx="12192000" cy="576749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xmlns="" val="3390234556"/>
                    </a:ext>
                  </a:extLst>
                </a:gridCol>
              </a:tblGrid>
              <a:tr h="5767494">
                <a:tc>
                  <a:txBody>
                    <a:bodyPr/>
                    <a:lstStyle/>
                    <a:p>
                      <a:r>
                        <a:rPr lang="en-US" sz="2800" b="0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       </a:t>
                      </a:r>
                    </a:p>
                    <a:p>
                      <a:r>
                        <a:rPr lang="en-US" sz="2800" b="0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             In calculus, </a:t>
                      </a:r>
                      <a:r>
                        <a:rPr lang="en-US" sz="2800" b="1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any point at which the value of a function is largest (a maximum) or smallest (a minimum)</a:t>
                      </a:r>
                      <a:r>
                        <a:rPr lang="en-US" sz="2800" b="0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. There are both absolute and relative (or local) maxima and minima.</a:t>
                      </a:r>
                    </a:p>
                    <a:p>
                      <a:endParaRPr lang="en-US" sz="2800" dirty="0">
                        <a:solidFill>
                          <a:srgbClr val="202124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n-US" sz="2800" b="0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             Extreme value theory (EVT) has been applied in fields such as hydrology and insurance. It is a tool used to consider probabilities associated with extreme and thus rare events. EVT is useful in </a:t>
                      </a:r>
                      <a:r>
                        <a:rPr lang="en-US" sz="2800" b="1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modelling the impact of crashes or situations of extreme stress on investor portfolios</a:t>
                      </a:r>
                      <a:r>
                        <a:rPr lang="en-US" sz="2800" b="0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n-IN" sz="2800" dirty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024695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C0B6BF4-7092-41CD-AD6B-1088F03CE198}"/>
              </a:ext>
            </a:extLst>
          </p:cNvPr>
          <p:cNvSpPr/>
          <p:nvPr/>
        </p:nvSpPr>
        <p:spPr>
          <a:xfrm flipV="1">
            <a:off x="0" y="1033137"/>
            <a:ext cx="12192000" cy="57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042655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5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111</Words>
  <Application>Microsoft Office PowerPoint</Application>
  <PresentationFormat>Custom</PresentationFormat>
  <Paragraphs>49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Mofijul Ali</dc:creator>
  <cp:lastModifiedBy>HP</cp:lastModifiedBy>
  <cp:revision>62</cp:revision>
  <dcterms:created xsi:type="dcterms:W3CDTF">2022-10-26T14:01:29Z</dcterms:created>
  <dcterms:modified xsi:type="dcterms:W3CDTF">2023-02-08T15:28:05Z</dcterms:modified>
</cp:coreProperties>
</file>