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54" r:id="rId1"/>
  </p:sldMasterIdLst>
  <p:sldIdLst>
    <p:sldId id="268" r:id="rId2"/>
    <p:sldId id="257" r:id="rId3"/>
    <p:sldId id="270" r:id="rId4"/>
    <p:sldId id="269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23" autoAdjust="0"/>
    <p:restoredTop sz="94660"/>
  </p:normalViewPr>
  <p:slideViewPr>
    <p:cSldViewPr snapToGrid="0">
      <p:cViewPr varScale="1">
        <p:scale>
          <a:sx n="88" d="100"/>
          <a:sy n="88" d="100"/>
        </p:scale>
        <p:origin x="-37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000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399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015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4797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4014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48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8455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66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398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972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3611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805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139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117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272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850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071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  <p:sldLayoutId id="2147484067" r:id="rId13"/>
    <p:sldLayoutId id="2147484068" r:id="rId14"/>
    <p:sldLayoutId id="2147484069" r:id="rId15"/>
    <p:sldLayoutId id="21474840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25658"/>
            <a:ext cx="10561357" cy="92333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lvl="2"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</a:rPr>
              <a:t>BERNOULLI’S   EQUATION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 Bold" panose="0205070206050A0204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82210" y="4734342"/>
            <a:ext cx="4982838" cy="24929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u="sng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Presented by</a:t>
            </a:r>
            <a:endParaRPr lang="en-US" sz="3600" b="0" u="sng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pperplate Gothic Bold" panose="020E07050202060204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MANASH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PROTIM BORAH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HoD</a:t>
            </a:r>
            <a:endParaRPr lang="en-US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D e p t .of 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MATHEMATICS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en-US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endParaRPr lang="en-IN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60717"/>
            <a:ext cx="10561357" cy="175432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lvl="2"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</a:rPr>
              <a:t>KELVIN’S MINIMUM ENERGY  THEOREM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 Bold" panose="0205070206050A0204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0" y="2782669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u="sng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6</a:t>
            </a:r>
            <a:r>
              <a:rPr lang="en-US" sz="2400" u="sng" baseline="30000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th</a:t>
            </a:r>
            <a:r>
              <a:rPr lang="en-US" sz="2400" u="sng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en-US" sz="2400" u="sng" dirty="0" err="1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Sem</a:t>
            </a:r>
            <a:r>
              <a:rPr lang="en-US" sz="2400" u="sng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pperplate Gothic Bold" panose="020E0705020206020404" pitchFamily="34" charset="0"/>
              </a:rPr>
              <a:t>- Fluid Dynamics</a:t>
            </a:r>
            <a:endParaRPr lang="en-US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778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312"/>
            <a:ext cx="12192000" cy="1320800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STATEMENT:-</a:t>
            </a:r>
            <a:br>
              <a:rPr lang="en-US" sz="2800" b="1" u="sng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US" sz="2800" b="1" u="sng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US" sz="2800" b="1" u="sng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     </a:t>
            </a:r>
            <a:br>
              <a:rPr lang="en-US" sz="2800" b="1" u="sng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US" sz="2800" dirty="0" smtClean="0"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             </a:t>
            </a:r>
            <a:r>
              <a:rPr lang="en-US" sz="2800" dirty="0" smtClean="0">
                <a:solidFill>
                  <a:schemeClr val="tx1"/>
                </a:solidFill>
                <a:latin typeface="Adobe Devanagari" panose="02040503050201020203" pitchFamily="18" charset="0"/>
                <a:ea typeface="Adobe Fan Heiti Std B" panose="020B0700000000000000" pitchFamily="34" charset="-128"/>
                <a:cs typeface="Adobe Devanagari" panose="02040503050201020203" pitchFamily="18" charset="0"/>
              </a:rPr>
              <a:t>The </a:t>
            </a:r>
            <a:r>
              <a:rPr lang="en-US" sz="2800" dirty="0" err="1" smtClean="0">
                <a:solidFill>
                  <a:schemeClr val="tx1"/>
                </a:solidFill>
                <a:latin typeface="Adobe Devanagari" panose="02040503050201020203" pitchFamily="18" charset="0"/>
                <a:ea typeface="Adobe Fan Heiti Std B" panose="020B0700000000000000" pitchFamily="34" charset="-128"/>
                <a:cs typeface="Adobe Devanagari" panose="02040503050201020203" pitchFamily="18" charset="0"/>
              </a:rPr>
              <a:t>ir</a:t>
            </a:r>
            <a:r>
              <a:rPr lang="en-US" sz="2800" dirty="0" smtClean="0">
                <a:solidFill>
                  <a:schemeClr val="tx1"/>
                </a:solidFill>
                <a:latin typeface="Adobe Devanagari" panose="02040503050201020203" pitchFamily="18" charset="0"/>
                <a:ea typeface="Adobe Fan Heiti Std B" panose="020B0700000000000000" pitchFamily="34" charset="-128"/>
                <a:cs typeface="Adobe Devanagari" panose="02040503050201020203" pitchFamily="18" charset="0"/>
              </a:rPr>
              <a:t>-rotational motion of a liquid occupying a simple connected region has less kinetic energy than any other motion consistent with the same .</a:t>
            </a:r>
            <a:br>
              <a:rPr lang="en-US" sz="2800" dirty="0" smtClean="0">
                <a:solidFill>
                  <a:schemeClr val="tx1"/>
                </a:solidFill>
                <a:latin typeface="Adobe Devanagari" panose="02040503050201020203" pitchFamily="18" charset="0"/>
                <a:ea typeface="Adobe Fan Heiti Std B" panose="020B0700000000000000" pitchFamily="34" charset="-128"/>
                <a:cs typeface="Adobe Devanagari" panose="02040503050201020203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dobe Devanagari" panose="02040503050201020203" pitchFamily="18" charset="0"/>
                <a:ea typeface="Adobe Fan Heiti Std B" panose="020B0700000000000000" pitchFamily="34" charset="-128"/>
                <a:cs typeface="Adobe Devanagari" panose="02040503050201020203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Adobe Devanagari" panose="02040503050201020203" pitchFamily="18" charset="0"/>
                <a:ea typeface="Adobe Fan Heiti Std B" panose="020B0700000000000000" pitchFamily="34" charset="-128"/>
                <a:cs typeface="Adobe Devanagari" panose="02040503050201020203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dobe Devanagari" panose="02040503050201020203" pitchFamily="18" charset="0"/>
                <a:ea typeface="Adobe Fan Heiti Std B" panose="020B0700000000000000" pitchFamily="34" charset="-128"/>
                <a:cs typeface="Adobe Devanagari" panose="02040503050201020203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Adobe Devanagari" panose="02040503050201020203" pitchFamily="18" charset="0"/>
                <a:ea typeface="Adobe Fan Heiti Std B" panose="020B0700000000000000" pitchFamily="34" charset="-128"/>
                <a:cs typeface="Adobe Devanagari" panose="02040503050201020203" pitchFamily="18" charset="0"/>
              </a:rPr>
            </a:br>
            <a:endParaRPr lang="en-IN" sz="2800" dirty="0">
              <a:solidFill>
                <a:schemeClr val="tx1"/>
              </a:solidFill>
              <a:latin typeface="Adobe Devanagari" panose="02040503050201020203" pitchFamily="18" charset="0"/>
              <a:ea typeface="Adobe Fan Heiti Std B" panose="020B0700000000000000" pitchFamily="34" charset="-128"/>
              <a:cs typeface="Adobe Devanagari" panose="020405030502010202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7577" y="2178084"/>
                <a:ext cx="11668260" cy="4679916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en-US" sz="16000" u="sng" dirty="0" smtClean="0">
                    <a:solidFill>
                      <a:schemeClr val="tx1"/>
                    </a:solidFill>
                    <a:latin typeface="Adobe Fan Heiti Std B" panose="020B0700000000000000" pitchFamily="34" charset="-128"/>
                    <a:ea typeface="Adobe Fan Heiti Std B" panose="020B0700000000000000" pitchFamily="34" charset="-128"/>
                    <a:cs typeface="Adobe Arabic" panose="02040503050201020203" pitchFamily="18" charset="-78"/>
                  </a:rPr>
                  <a:t/>
                </a:r>
                <a:r>
                  <a:rPr lang="en-US" sz="11200" u="sng" dirty="0" smtClean="0">
                    <a:solidFill>
                      <a:prstClr val="black"/>
                    </a:solidFill>
                    <a:latin typeface="Adobe Fan Heiti Std B" panose="020B0700000000000000" pitchFamily="34" charset="-128"/>
                    <a:ea typeface="Adobe Fan Heiti Std B" panose="020B0700000000000000" pitchFamily="34" charset="-128"/>
                  </a:rPr>
                  <a:t>Proof:</a:t>
                </a:r>
                <a:r>
                  <a:rPr lang="en-US" sz="11200" dirty="0">
                    <a:solidFill>
                      <a:prstClr val="black"/>
                    </a:solidFill>
                    <a:latin typeface="Adobe Fan Heiti Std B" panose="020B0700000000000000" pitchFamily="34" charset="-128"/>
                    <a:ea typeface="Adobe Fan Heiti Std B" panose="020B0700000000000000" pitchFamily="34" charset="-128"/>
                  </a:rPr>
                  <a:t/>
                </a:r>
                <a:endParaRPr lang="en-US" sz="11200" dirty="0">
                  <a:solidFill>
                    <a:prstClr val="black"/>
                  </a:solidFill>
                  <a:latin typeface="Adobe Fan Heiti Std B" panose="020B0700000000000000" pitchFamily="34" charset="-128"/>
                  <a:ea typeface="Adobe Fan Heiti Std B" panose="020B0700000000000000" pitchFamily="34" charset="-128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en-US" sz="8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/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>Let T be kinetic energy and q be the fluid velocity </a:t>
                </a:r>
                <a:r>
                  <a:rPr lang="en-US" sz="6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>; </a:t>
                </a:r>
                <a:r>
                  <a:rPr lang="en-US" sz="112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  <a:sym typeface="Symbol" panose="05050102010706020507" pitchFamily="18" charset="2"/>
                  </a:rPr>
                  <a:t></a:t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be the velocity potential of actual </a:t>
                </a:r>
                <a:r>
                  <a:rPr lang="en-US" sz="9600" dirty="0" err="1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ir</a:t>
                </a:r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-</a:t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rotational motion ; then</a:t>
                </a:r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> —</a:t>
                </a:r>
                <a:endParaRPr lang="en-US" sz="9600" dirty="0" smtClean="0">
                  <a:solidFill>
                    <a:prstClr val="black"/>
                  </a:solidFill>
                  <a:latin typeface="Adobe Devanagari" panose="02040503050201020203" pitchFamily="18" charset="0"/>
                  <a:ea typeface="Cambria Math" panose="02040503050406030204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                                        q = </a:t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 </a:t>
                </a:r>
                <a:r>
                  <a:rPr lang="en-US" sz="112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  <a:sym typeface="Symbol" panose="05050102010706020507" pitchFamily="18" charset="2"/>
                  </a:rPr>
                  <a:t></a:t>
                </a:r>
                <a:endParaRPr lang="en-US" sz="9600" dirty="0" smtClean="0">
                  <a:solidFill>
                    <a:prstClr val="black"/>
                  </a:solidFill>
                  <a:latin typeface="Adobe Devanagari" panose="02040503050201020203" pitchFamily="18" charset="0"/>
                  <a:ea typeface="Cambria Math" panose="02040503050406030204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           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sSubPr>
                      <m:e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> be the kinetic energy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dobe Fan Heiti Std B" panose="020B0700000000000000" pitchFamily="34" charset="-128"/>
                            <a:cs typeface="Adobe Devanagari" panose="02040503050201020203" pitchFamily="18" charset="0"/>
                          </a:rPr>
                        </m:ctrlPr>
                      </m:sSubPr>
                      <m:e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dobe Fan Heiti Std B" panose="020B0700000000000000" pitchFamily="34" charset="-128"/>
                            <a:cs typeface="Adobe Devanagari" panose="02040503050201020203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dobe Fan Heiti Std B" panose="020B0700000000000000" pitchFamily="34" charset="-128"/>
                            <a:cs typeface="Adobe Devanagari" panose="02040503050201020203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> be the fluid velocity of any other motion consistent</a:t>
                </a:r>
              </a:p>
              <a:p>
                <a:pPr marL="0" indent="0">
                  <a:buNone/>
                </a:pPr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/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> with the same normal velocity of the boundary S . So that—</a:t>
                </a:r>
              </a:p>
              <a:p>
                <a:pPr marL="0" indent="0">
                  <a:buNone/>
                </a:pP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>                                               n </a:t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q = 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1  </m:t>
                        </m:r>
                      </m:sub>
                    </m:sSub>
                  </m:oMath>
                </a14:m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___________(1) </a:t>
                </a:r>
              </a:p>
              <a:p>
                <a:pPr marL="0" indent="0">
                  <a:buNone/>
                </a:pPr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                          We have to prove that  </a:t>
                </a:r>
                <a:r>
                  <a:rPr lang="en-US" sz="9600" i="1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T</a:t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sSubPr>
                      <m:e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9600" dirty="0" smtClean="0">
                  <a:solidFill>
                    <a:prstClr val="black"/>
                  </a:solidFill>
                  <a:latin typeface="Adobe Devanagari" panose="02040503050201020203" pitchFamily="18" charset="0"/>
                  <a:ea typeface="Cambria Math" panose="02040503050406030204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                Now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sSubPr>
                      <m:e>
                        <m:r>
                          <a:rPr lang="en-US" sz="9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9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:r>
                  <a:rPr lang="en-US" sz="9600" i="1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T</a:t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fPr>
                      <m:num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num>
                      <m:den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9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dobe Devanagari" panose="02040503050201020203" pitchFamily="18" charset="0"/>
                      </a:rPr>
                      <m:t>𝜌</m:t>
                    </m:r>
                  </m:oMath>
                </a14:m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96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96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𝑣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96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dobe Devanagari" panose="02040503050201020203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96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9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9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1  </m:t>
                                </m:r>
                              </m:sub>
                            </m:sSub>
                          </m:e>
                          <m:sup>
                            <m:r>
                              <a:rPr lang="en-US" sz="96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dobe Devanagari" panose="02040503050201020203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9600" i="1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dv</a:t>
                </a:r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fPr>
                      <m:num>
                        <m:r>
                          <a:rPr lang="en-US" sz="9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num>
                      <m:den>
                        <m:r>
                          <a:rPr lang="en-US" sz="9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96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dobe Devanagari" panose="02040503050201020203" pitchFamily="18" charset="0"/>
                      </a:rPr>
                      <m:t>𝜌</m:t>
                    </m:r>
                  </m:oMath>
                </a14:m>
                <a:r>
                  <a:rPr lang="en-US" sz="96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96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96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𝑣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96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dobe Devanagari" panose="02040503050201020203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9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9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9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  </m:t>
                                </m:r>
                              </m:sub>
                            </m:sSub>
                          </m:e>
                          <m:sup>
                            <m:r>
                              <a:rPr lang="en-US" sz="96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dobe Devanagari" panose="02040503050201020203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9600" i="1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dv  ___________</a:t>
                </a:r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(2) [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sSupPr>
                      <m:e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𝑒𝑞</m:t>
                        </m:r>
                      </m:e>
                      <m:sup>
                        <m:r>
                          <a:rPr lang="en-US" sz="9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9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of K.E ]</a:t>
                </a:r>
              </a:p>
              <a:p>
                <a:pPr marL="0" indent="0">
                  <a:buNone/>
                </a:pPr>
                <a:endParaRPr lang="en-US" sz="8600" dirty="0" smtClean="0">
                  <a:solidFill>
                    <a:prstClr val="black"/>
                  </a:solidFill>
                  <a:latin typeface="Adobe Devanagari" panose="02040503050201020203" pitchFamily="18" charset="0"/>
                  <a:ea typeface="Cambria Math" panose="02040503050406030204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en-US" sz="86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</a:p>
              <a:p>
                <a:pPr marL="0" indent="0">
                  <a:buNone/>
                </a:pPr>
                <a:r>
                  <a:rPr lang="en-US" sz="2500" dirty="0">
                    <a:solidFill>
                      <a:prstClr val="black"/>
                    </a:solidFill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/>
                </a:r>
                <a:r>
                  <a:rPr lang="en-US" sz="2500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/>
                </a:r>
                <a:endParaRPr lang="en-US" sz="2500" dirty="0" smtClean="0">
                  <a:solidFill>
                    <a:prstClr val="black"/>
                  </a:solidFill>
                  <a:latin typeface="Adobe Devanagari" panose="02040503050201020203" pitchFamily="18" charset="0"/>
                  <a:ea typeface="Adobe Fan Heiti Std B" panose="020B0700000000000000" pitchFamily="34" charset="-128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en-US" sz="25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/>
                </a:r>
                <a:br>
                  <a:rPr lang="en-US" sz="25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</a:br>
                <a:r>
                  <a:rPr lang="en-US" sz="25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/>
                </a:r>
                <a:br>
                  <a:rPr lang="en-US" sz="25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</a:br>
                <a:r>
                  <a:rPr lang="en-US" sz="2500" b="1" u="sng" dirty="0" smtClean="0">
                    <a:solidFill>
                      <a:prstClr val="black"/>
                    </a:solidFill>
                    <a:latin typeface="Adobe Gothic Std B" panose="020B0800000000000000" pitchFamily="34" charset="-128"/>
                    <a:ea typeface="Adobe Gothic Std B" panose="020B0800000000000000" pitchFamily="34" charset="-128"/>
                  </a:rPr>
                  <a:t>-</a:t>
                </a:r>
              </a:p>
              <a:p>
                <a:pPr marL="0" indent="0">
                  <a:buNone/>
                </a:pPr>
                <a:r>
                  <a:rPr lang="en-US" sz="2500" b="1" u="sng" dirty="0">
                    <a:solidFill>
                      <a:prstClr val="black"/>
                    </a:solidFill>
                    <a:latin typeface="Adobe Gothic Std B" panose="020B0800000000000000" pitchFamily="34" charset="-128"/>
                    <a:ea typeface="Adobe Gothic Std B" panose="020B0800000000000000" pitchFamily="34" charset="-128"/>
                  </a:rPr>
                  <a:t/>
                </a:r>
                <a:r>
                  <a:rPr lang="en-US" sz="2500" b="1" u="sng" dirty="0" smtClean="0">
                    <a:solidFill>
                      <a:prstClr val="black"/>
                    </a:solidFill>
                    <a:latin typeface="Adobe Gothic Std B" panose="020B0800000000000000" pitchFamily="34" charset="-128"/>
                    <a:ea typeface="Adobe Gothic Std B" panose="020B0800000000000000" pitchFamily="34" charset="-128"/>
                  </a:rPr>
                  <a:t/>
                </a:r>
                <a:r>
                  <a:rPr lang="en-US" sz="2500" b="1" u="sng" dirty="0">
                    <a:solidFill>
                      <a:prstClr val="black"/>
                    </a:solidFill>
                    <a:latin typeface="Adobe Gothic Std B" panose="020B0800000000000000" pitchFamily="34" charset="-128"/>
                    <a:ea typeface="Adobe Gothic Std B" panose="020B0800000000000000" pitchFamily="34" charset="-128"/>
                  </a:rPr>
                  <a:t/>
                </a:r>
                <a:br>
                  <a:rPr lang="en-US" sz="2500" b="1" u="sng" dirty="0">
                    <a:solidFill>
                      <a:prstClr val="black"/>
                    </a:solidFill>
                    <a:latin typeface="Adobe Gothic Std B" panose="020B0800000000000000" pitchFamily="34" charset="-128"/>
                    <a:ea typeface="Adobe Gothic Std B" panose="020B0800000000000000" pitchFamily="34" charset="-128"/>
                  </a:rPr>
                </a:br>
                <a:r>
                  <a:rPr lang="en-US" sz="3600" b="1" u="sng" dirty="0" smtClean="0">
                    <a:solidFill>
                      <a:schemeClr val="tx1"/>
                    </a:solidFill>
                    <a:latin typeface="Adobe Arabic" panose="02040503050201020203" pitchFamily="18" charset="-78"/>
                    <a:ea typeface="Adobe Fangsong Std R" panose="02020400000000000000" pitchFamily="18" charset="-128"/>
                    <a:cs typeface="Adobe Arabic" panose="02040503050201020203" pitchFamily="18" charset="-78"/>
                  </a:rPr>
                  <a:t/>
                </a:r>
                <a:endParaRPr lang="en-US" sz="3600" b="1" u="sng" dirty="0" smtClean="0">
                  <a:solidFill>
                    <a:schemeClr val="tx1"/>
                  </a:solidFill>
                  <a:latin typeface="Adobe Arabic" panose="02040503050201020203" pitchFamily="18" charset="-78"/>
                  <a:ea typeface="Adobe Fangsong Std R" panose="02020400000000000000" pitchFamily="18" charset="-128"/>
                  <a:cs typeface="Adobe Arabic" panose="02040503050201020203" pitchFamily="18" charset="-78"/>
                </a:endParaRPr>
              </a:p>
              <a:p>
                <a:pPr marL="0" indent="0">
                  <a:buNone/>
                </a:pPr>
                <a:endParaRPr lang="en-US" sz="4000" dirty="0" smtClean="0">
                  <a:latin typeface="Adobe Fangsong Std R" panose="02020400000000000000" pitchFamily="18" charset="-128"/>
                  <a:ea typeface="Adobe Fangsong Std R" panose="02020400000000000000" pitchFamily="18" charset="-128"/>
                </a:endParaRPr>
              </a:p>
              <a:p>
                <a:pPr algn="just"/>
                <a:endParaRPr lang="en-US" dirty="0"/>
              </a:p>
              <a:p>
                <a:pPr algn="just"/>
                <a:endParaRPr lang="en-US" sz="2000" dirty="0" smtClean="0"/>
              </a:p>
              <a:p>
                <a:pPr algn="just"/>
                <a:endParaRPr lang="en-US" dirty="0"/>
              </a:p>
              <a:p>
                <a:pPr algn="just"/>
                <a:endParaRPr lang="en-US" dirty="0" smtClean="0"/>
              </a:p>
              <a:p>
                <a:pPr algn="just"/>
                <a:endParaRPr lang="en-US" dirty="0"/>
              </a:p>
              <a:p>
                <a:pPr algn="just"/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7577" y="2178084"/>
                <a:ext cx="11668260" cy="4679916"/>
              </a:xfrm>
              <a:blipFill rotWithShape="0">
                <a:blip r:embed="rId2"/>
                <a:stretch>
                  <a:fillRect l="-784" t="-521" b="-151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7863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7072" y="-1515415"/>
            <a:ext cx="8596668" cy="1320800"/>
          </a:xfrm>
        </p:spPr>
        <p:txBody>
          <a:bodyPr/>
          <a:lstStyle/>
          <a:p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3030" y="759853"/>
                <a:ext cx="10006885" cy="5537915"/>
              </a:xfrm>
            </p:spPr>
            <p:txBody>
              <a:bodyPr>
                <a:normAutofit lnSpcReduction="10000"/>
              </a:bodyPr>
              <a:lstStyle/>
              <a:p>
                <a:pPr marL="0" lvl="0" indent="0">
                  <a:buClr>
                    <a:srgbClr val="5FCBEF"/>
                  </a:buClr>
                  <a:buNone/>
                </a:pP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Equation of continuity </a:t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>—</a:t>
                </a:r>
                <a:endParaRPr lang="en-US" sz="2400" dirty="0">
                  <a:solidFill>
                    <a:prstClr val="black"/>
                  </a:solidFill>
                  <a:latin typeface="Adobe Devanagari" panose="02040503050201020203" pitchFamily="18" charset="0"/>
                  <a:ea typeface="Cambria Math" panose="02040503050406030204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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.</a:t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q = 0 = </a:t>
                </a:r>
                <a:r>
                  <a:rPr lang="en-US" sz="2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</a:t>
                </a:r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.</a:t>
                </a:r>
                <a:r>
                  <a:rPr lang="en-US" sz="2400" dirty="0">
                    <a:solidFill>
                      <a:prstClr val="black"/>
                    </a:solidFill>
                    <a:ea typeface="Cambria Math" panose="02040503050406030204" pitchFamily="18" charset="0"/>
                    <a:cs typeface="Calibri" panose="020F0502020204030204" pitchFamily="34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1  </m:t>
                        </m:r>
                      </m:sub>
                    </m:sSub>
                  </m:oMath>
                </a14:m>
                <a:r>
                  <a:rPr lang="en-IN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[ Since motion is </a:t>
                </a:r>
                <a:r>
                  <a:rPr lang="en-IN" sz="2400" dirty="0" err="1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irrotational</a:t>
                </a:r>
                <a:r>
                  <a:rPr lang="en-IN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 ]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 ( </a:t>
                </a:r>
                <a:r>
                  <a:rPr lang="en-US" sz="2400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q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/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1  </m:t>
                        </m:r>
                      </m:sub>
                    </m:sSub>
                  </m:oMath>
                </a14:m>
                <a:r>
                  <a:rPr lang="en-IN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) = 0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.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U = 0    where  u= </a:t>
                </a:r>
                <a:r>
                  <a:rPr lang="en-US" sz="2400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q</a:t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/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1  </m:t>
                        </m:r>
                      </m:sub>
                    </m:sSub>
                  </m:oMath>
                </a14:m>
                <a:r>
                  <a:rPr lang="en-IN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_____________ (3)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                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𝑒𝑞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IN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 (1)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</a:t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 n 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( </a:t>
                </a:r>
                <a:r>
                  <a:rPr lang="en-US" sz="2400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q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/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1  </m:t>
                        </m:r>
                      </m:sub>
                    </m:sSub>
                  </m:oMath>
                </a14:m>
                <a:r>
                  <a:rPr lang="en-IN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) = 0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 </a:t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n . u = 0  _______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______(4)</a:t>
                </a:r>
              </a:p>
              <a:p>
                <a:pPr marL="0" lvl="0" indent="0">
                  <a:buClr>
                    <a:srgbClr val="5FCBEF"/>
                  </a:buClr>
                  <a:buNone/>
                </a:pP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                  Now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>—</a:t>
                </a:r>
              </a:p>
              <a:p>
                <a:pPr marL="0" lvl="0" indent="0">
                  <a:buClr>
                    <a:srgbClr val="5FCBEF"/>
                  </a:buClr>
                  <a:buNone/>
                </a:pP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Adobe Fan Heiti Std B" panose="020B0700000000000000" pitchFamily="34" charset="-128"/>
                    <a:cs typeface="Adobe Devanagari" panose="02040503050201020203" pitchFamily="18" charset="0"/>
                    <a:sym typeface="Symbol" panose="05050102010706020507" pitchFamily="18" charset="2"/>
                  </a:rPr>
                  <a:t>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( .u) =  (.u)  u(.) </a:t>
                </a:r>
              </a:p>
              <a:p>
                <a:pPr marL="0" lvl="0" indent="0">
                  <a:buClr>
                    <a:srgbClr val="5FCBEF"/>
                  </a:buClr>
                  <a:buNone/>
                </a:pP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/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                                   (.u) = u(.)  [ From</a:t>
                </a:r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𝑒𝑞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(3)]</a:t>
                </a:r>
              </a:p>
              <a:p>
                <a:pPr marL="0" lvl="0" indent="0">
                  <a:buClr>
                    <a:srgbClr val="5FCBEF"/>
                  </a:buClr>
                  <a:buNone/>
                </a:pP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            Now Integrating  both side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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(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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.u)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dv 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(u(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.)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dv __________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(5)</a:t>
                </a:r>
              </a:p>
              <a:p>
                <a:pPr marL="0" lvl="0" indent="0">
                  <a:buClr>
                    <a:srgbClr val="5FCBEF"/>
                  </a:buClr>
                  <a:buNone/>
                </a:pPr>
                <a:endParaRPr lang="en-US" sz="2400" dirty="0" smtClean="0">
                  <a:solidFill>
                    <a:prstClr val="black"/>
                  </a:solidFill>
                  <a:latin typeface="Adobe Devanagari" panose="02040503050201020203" pitchFamily="18" charset="0"/>
                  <a:ea typeface="Cambria Math" panose="02040503050406030204" pitchFamily="18" charset="0"/>
                  <a:cs typeface="Adobe Devanagari" panose="02040503050201020203" pitchFamily="18" charset="0"/>
                </a:endParaRPr>
              </a:p>
              <a:p>
                <a:pPr marL="0" lvl="0" indent="0">
                  <a:buClr>
                    <a:srgbClr val="5FCBEF"/>
                  </a:buClr>
                  <a:buNone/>
                </a:pPr>
                <a:endParaRPr lang="en-US" sz="2400" dirty="0">
                  <a:solidFill>
                    <a:prstClr val="black"/>
                  </a:solidFill>
                  <a:latin typeface="Adobe Devanagari" panose="02040503050201020203" pitchFamily="18" charset="0"/>
                  <a:ea typeface="Cambria Math" panose="02040503050406030204" pitchFamily="18" charset="0"/>
                  <a:cs typeface="Adobe Devanagari" panose="02040503050201020203" pitchFamily="18" charset="0"/>
                </a:endParaRPr>
              </a:p>
              <a:p>
                <a:pPr marL="0" indent="0">
                  <a:buNone/>
                </a:pPr>
                <a:endParaRPr lang="en-IN" sz="2400" dirty="0">
                  <a:latin typeface="Adobe Devanagari" panose="02040503050201020203" pitchFamily="18" charset="0"/>
                  <a:cs typeface="Adobe Devanagari" panose="02040503050201020203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030" y="759853"/>
                <a:ext cx="10006885" cy="5537915"/>
              </a:xfrm>
              <a:blipFill rotWithShape="0">
                <a:blip r:embed="rId2"/>
                <a:stretch>
                  <a:fillRect l="-975" t="-143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3358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49770" y="402453"/>
                <a:ext cx="12152585" cy="5457434"/>
              </a:xfrm>
            </p:spPr>
            <p:txBody>
              <a:bodyPr>
                <a:normAutofit fontScale="92500" lnSpcReduction="10000"/>
              </a:bodyPr>
              <a:lstStyle/>
              <a:p>
                <a:pPr lvl="0">
                  <a:buClr>
                    <a:srgbClr val="A53010"/>
                  </a:buClr>
                  <a:buFont typeface="Symbol" panose="05050102010706020507" pitchFamily="18" charset="2"/>
                  <a:buChar char="\"/>
                </a:pP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By the equation of kinetic energy 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  <a:cs typeface="Adobe Devanagari" panose="02040503050201020203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dobe Devanagari" panose="02040503050201020203" pitchFamily="18" charset="0"/>
                          </a:rPr>
                          <m:t>𝑣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dobe Devanagari" panose="02040503050201020203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1  </m:t>
                                </m:r>
                              </m:sub>
                            </m:sSub>
                          </m:e>
                          <m:sup>
                            <m: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dobe Devanagari" panose="02040503050201020203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i="1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>dv</a:t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endParaRPr lang="en-US" sz="2400" dirty="0" smtClean="0">
                  <a:solidFill>
                    <a:prstClr val="black"/>
                  </a:solidFill>
                  <a:latin typeface="Adobe Devanagari" panose="02040503050201020203" pitchFamily="18" charset="0"/>
                  <a:ea typeface="Cambria Math" panose="02040503050406030204" pitchFamily="18" charset="0"/>
                  <a:cs typeface="Adobe Devanagari" panose="02040503050201020203" pitchFamily="18" charset="0"/>
                </a:endParaRPr>
              </a:p>
              <a:p>
                <a:pPr marL="0" lvl="0" indent="0">
                  <a:buClr>
                    <a:srgbClr val="A53010"/>
                  </a:buClr>
                  <a:buNone/>
                </a:pP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40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(</m:t>
                            </m:r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𝑞</m:t>
                            </m:r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−</m:t>
                            </m:r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𝑢</m:t>
                            </m:r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dv    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[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dobe Devanagari" panose="02040503050201020203" pitchFamily="18" charset="0"/>
                      </a:rPr>
                      <m:t>∵</m:t>
                    </m:r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u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 = </a:t>
                </a:r>
                <a:r>
                  <a:rPr lang="en-US" sz="2400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q</a:t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/>
                </a:r>
                <a:r>
                  <a:rPr lang="en-US" sz="2400" dirty="0" smtClean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1  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]</a:t>
                </a:r>
              </a:p>
              <a:p>
                <a:pPr marL="0" lvl="0" indent="0">
                  <a:buClr>
                    <a:srgbClr val="A53010"/>
                  </a:buClr>
                  <a:buNone/>
                </a:pP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r>
                          <a:rPr lang="en-US" sz="2400" b="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(</m:t>
                        </m:r>
                      </m:e>
                    </m:nary>
                    <m:sSup>
                      <m:sSupPr>
                        <m:ctrlPr>
                          <a:rPr lang="en-US" sz="240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𝑞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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𝑢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2</a:t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q.u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)</a:t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dv</a:t>
                </a:r>
              </a:p>
              <a:p>
                <a:pPr marL="0" lvl="0" indent="0">
                  <a:buClr>
                    <a:srgbClr val="A53010"/>
                  </a:buClr>
                  <a:buNone/>
                </a:pP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/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40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𝑞</m:t>
                            </m:r>
                          </m:e>
                          <m:sup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dv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</a:t>
                </a:r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dirty="0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40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𝑢</m:t>
                            </m:r>
                          </m:e>
                          <m:sup>
                            <m:r>
                              <a:rPr lang="en-US" sz="2400" b="0" i="1" dirty="0" smtClean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2400" b="0" i="1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Cambria Math" panose="02040503050406030204" pitchFamily="18" charset="0"/>
                        <a:cs typeface="Adobe Devanagari" panose="02040503050201020203" pitchFamily="18" charset="0"/>
                        <a:sym typeface="Symbol" panose="05050102010706020507" pitchFamily="18" charset="2"/>
                      </a:rPr>
                      <m:t>𝑑𝑣</m:t>
                    </m:r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:r>
                  <a:rPr lang="en-US" sz="2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/>
                </a:r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r>
                          <a:rPr lang="en-US" sz="2400" b="0" i="1" smtClean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𝑞</m:t>
                        </m:r>
                      </m:e>
                    </m:nary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.</a:t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u dv</a:t>
                </a:r>
              </a:p>
              <a:p>
                <a:pPr marL="0" lvl="0" indent="0">
                  <a:buClr>
                    <a:srgbClr val="A53010"/>
                  </a:buClr>
                  <a:buNone/>
                </a:pPr>
                <a:r>
                  <a:rPr lang="en-US" sz="2400" i="1" dirty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>
                    <a:solidFill>
                      <a:prstClr val="black"/>
                    </a:solidFill>
                    <a:latin typeface="Adobe Devanagari" panose="02040503050201020203" pitchFamily="18" charset="0"/>
                    <a:ea typeface="Cambria Math" panose="02040503050406030204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= </a:t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T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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𝑢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𝑑𝑣</m:t>
                        </m:r>
                      </m:e>
                    </m:nary>
                    <m:r>
                      <a:rPr lang="en-US" sz="2400" dirty="0">
                        <a:latin typeface="Cambria Math" panose="02040503050406030204" pitchFamily="18" charset="0"/>
                        <a:cs typeface="Adobe Devanagari" panose="02040503050201020203" pitchFamily="18" charset="0"/>
                        <a:sym typeface="Symbol" panose="05050102010706020507" pitchFamily="18" charset="2"/>
                      </a:rPr>
                      <m:t></m:t>
                    </m:r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()</m:t>
                        </m:r>
                      </m:e>
                    </m:nary>
                  </m:oMath>
                </a14:m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u dv     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[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dobe Devanagari" panose="02040503050201020203" pitchFamily="18" charset="0"/>
                      </a:rPr>
                      <m:t>∵</m:t>
                    </m:r>
                    <m:r>
                      <a:rPr lang="en-US" sz="2400" b="0" i="1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dobe Devanagari" panose="02040503050201020203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q =</a:t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]</a:t>
                </a:r>
              </a:p>
              <a:p>
                <a:pPr marL="0" lvl="0" indent="0">
                  <a:buClr>
                    <a:srgbClr val="A53010"/>
                  </a:buClr>
                  <a:buNone/>
                </a:pPr>
                <a:r>
                  <a:rPr lang="en-US" sz="2400" dirty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                                                       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T=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𝑢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2400" b="0" i="1" dirty="0" smtClean="0">
                        <a:latin typeface="Cambria Math" panose="02040503050406030204" pitchFamily="18" charset="0"/>
                        <a:cs typeface="Adobe Devanagari" panose="02040503050201020203" pitchFamily="18" charset="0"/>
                        <a:sym typeface="Symbol" panose="05050102010706020507" pitchFamily="18" charset="2"/>
                      </a:rPr>
                      <m:t>𝑑𝑣</m:t>
                    </m:r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sub>
                      <m:sup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.(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𝑢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i="1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ds    </a:t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[ By Div.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𝑇h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dobe Devanagari" panose="02040503050201020203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]</a:t>
                </a:r>
              </a:p>
              <a:p>
                <a:pPr marL="0" lvl="0" indent="0">
                  <a:buClr>
                    <a:srgbClr val="A53010"/>
                  </a:buClr>
                  <a:buNone/>
                </a:pPr>
                <a:r>
                  <a:rPr lang="en-US" sz="2400" dirty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 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:r>
                  <a:rPr lang="en-US" sz="2400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T=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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2400" i="1" dirty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i="1" dirty="0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𝑣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400" i="1" dirty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𝑢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prstClr val="black">
                                    <a:lumMod val="75000"/>
                                    <a:lumOff val="25000"/>
                                  </a:prstClr>
                                </a:solidFill>
                                <a:latin typeface="Cambria Math" panose="02040503050406030204" pitchFamily="18" charset="0"/>
                                <a:cs typeface="Adobe Devanagari" panose="02040503050201020203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2400" i="1" dirty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Cambria Math" panose="02040503050406030204" pitchFamily="18" charset="0"/>
                        <a:cs typeface="Adobe Devanagari" panose="02040503050201020203" pitchFamily="18" charset="0"/>
                        <a:sym typeface="Symbol" panose="05050102010706020507" pitchFamily="18" charset="2"/>
                      </a:rPr>
                      <m:t>𝑑𝑣</m:t>
                    </m:r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   [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dobe Devanagari" panose="02040503050201020203" pitchFamily="18" charset="0"/>
                      </a:rPr>
                      <m:t>∵</m:t>
                    </m:r>
                  </m:oMath>
                </a14:m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 nu=0 ]</a:t>
                </a:r>
              </a:p>
              <a:p>
                <a:pPr marL="0" lvl="0" indent="0">
                  <a:buClr>
                    <a:srgbClr val="A53010"/>
                  </a:buClr>
                  <a:buNone/>
                </a:pP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</a:t>
                </a:r>
                <a:r>
                  <a:rPr lang="en-US" sz="2400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T </a:t>
                </a:r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 </a:t>
                </a:r>
                <a:endParaRPr lang="en-US" sz="2400" dirty="0" smtClean="0">
                  <a:latin typeface="Adobe Devanagari" panose="02040503050201020203" pitchFamily="18" charset="0"/>
                  <a:cs typeface="Adobe Devanagari" panose="02040503050201020203" pitchFamily="18" charset="0"/>
                </a:endParaRPr>
              </a:p>
              <a:p>
                <a:pPr marL="0" lvl="0" indent="0">
                  <a:buClr>
                    <a:srgbClr val="A53010"/>
                  </a:buClr>
                  <a:buNone/>
                </a:pP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/>
                </a:r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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 panose="02040503050406030204" pitchFamily="18" charset="0"/>
                            <a:cs typeface="Adobe Devanagari" panose="02040503050201020203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</a:t>
                </a:r>
                <a:r>
                  <a:rPr lang="en-US" sz="2400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dobe Devanagari" panose="02040503050201020203" pitchFamily="18" charset="0"/>
                    <a:cs typeface="Adobe Devanagari" panose="02040503050201020203" pitchFamily="18" charset="0"/>
                    <a:sym typeface="Symbol" panose="05050102010706020507" pitchFamily="18" charset="2"/>
                  </a:rPr>
                  <a:t>T </a:t>
                </a:r>
              </a:p>
              <a:p>
                <a:pPr marL="0" lvl="0" indent="0">
                  <a:buClr>
                    <a:srgbClr val="A53010"/>
                  </a:buClr>
                  <a:buNone/>
                </a:pPr>
                <a:r>
                  <a:rPr lang="en-US" sz="2400" dirty="0" smtClean="0">
                    <a:latin typeface="Adobe Devanagari" panose="02040503050201020203" pitchFamily="18" charset="0"/>
                    <a:cs typeface="Adobe Devanagari" panose="02040503050201020203" pitchFamily="18" charset="0"/>
                  </a:rPr>
                  <a:t>                                                           Hence Proved.</a:t>
                </a:r>
                <a:endParaRPr lang="en-US" sz="2400" dirty="0" smtClean="0">
                  <a:latin typeface="Adobe Devanagari" panose="02040503050201020203" pitchFamily="18" charset="0"/>
                  <a:cs typeface="Adobe Devanagari" panose="02040503050201020203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9770" y="402453"/>
                <a:ext cx="12152585" cy="5457434"/>
              </a:xfrm>
              <a:blipFill rotWithShape="0">
                <a:blip r:embed="rId2"/>
                <a:stretch>
                  <a:fillRect l="-4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8863" y="-1528293"/>
            <a:ext cx="8596668" cy="1320800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2631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2421" y="2443593"/>
            <a:ext cx="7561139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0"/>
                <a:solidFill>
                  <a:srgbClr val="00B050"/>
                </a:solidFill>
                <a:effectLst>
                  <a:reflection blurRad="6350" stA="53000" endA="300" endPos="35500" dir="5400000" sy="-90000" algn="bl" rotWithShape="0"/>
                </a:effectLst>
                <a:latin typeface="Adobe Devanagari" panose="02040503050201020203" pitchFamily="18" charset="0"/>
                <a:cs typeface="Adobe Devanagari" panose="02040503050201020203" pitchFamily="18" charset="0"/>
              </a:rPr>
              <a:t>THANK YOU</a:t>
            </a:r>
            <a:endParaRPr lang="en-US" sz="8800" b="1" cap="none" spc="0" dirty="0">
              <a:ln w="0"/>
              <a:solidFill>
                <a:srgbClr val="00B050"/>
              </a:solidFill>
              <a:effectLst>
                <a:reflection blurRad="6350" stA="53000" endA="300" endPos="35500" dir="5400000" sy="-90000" algn="bl" rotWithShape="0"/>
              </a:effectLst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56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2017</TotalTime>
  <Words>29</Words>
  <Application>Microsoft Office PowerPoint</Application>
  <PresentationFormat>Custom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Slide 1</vt:lpstr>
      <vt:lpstr>STATEMENT:-                        The ir-rotational motion of a liquid occupying a simple connected region has less kinetic energy than any other motion consistent with the same .   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BHASKAR DOLEY KB</dc:creator>
  <cp:lastModifiedBy>HP</cp:lastModifiedBy>
  <cp:revision>108</cp:revision>
  <dcterms:created xsi:type="dcterms:W3CDTF">2022-05-11T08:00:38Z</dcterms:created>
  <dcterms:modified xsi:type="dcterms:W3CDTF">2023-02-08T15:33:13Z</dcterms:modified>
</cp:coreProperties>
</file>